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2" r:id="rId8"/>
    <p:sldId id="261" r:id="rId9"/>
    <p:sldId id="263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51DD7C-B71D-9EE0-9090-7ACABA042A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AFECD-ED5F-CEC1-49E3-92B17AF29DA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38C687-0130-48F8-A21A-3F230B1B343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9CD909F-F69C-0A02-EC05-D902D8AAD4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2CED218-E19E-2DA2-3EA2-B53708764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D12DA-2018-2293-EA2E-665A135EC9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CF498-2765-F63D-A65F-474A301D2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01903AE9-AE71-4D6F-9F50-EC0AD41C9EFD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216A054-0659-4FA8-E578-79E04DFB41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CE71C29-7764-97C0-8F39-C23A67C57D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DFBBDE1-93FD-91F3-7F98-51894A03D0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580EAC-7B20-4F59-9F27-2FD99B298CD4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6A907E7-A6BB-9973-2A14-DE4BFAB916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ECC83DD-4CE9-D90C-D4D6-C7A1961FEC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91FD431-45AE-B212-8C34-98ACBFE5AC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7C961E-814C-4A2B-A090-F92C1AA71E49}" type="slidenum">
              <a:rPr lang="en-CA" altLang="en-US"/>
              <a:pPr>
                <a:spcBef>
                  <a:spcPct val="0"/>
                </a:spcBef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D15B8871-64AA-3E01-8E35-2F2E7D9ACE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C89756F6-7EC7-F920-DE78-333AD2B028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52935E03-0CD5-7F71-07C0-1E4468F295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F597E3-0E1C-453C-944B-1C05F26F9A51}" type="slidenum">
              <a:rPr lang="en-CA" altLang="en-US"/>
              <a:pPr>
                <a:spcBef>
                  <a:spcPct val="0"/>
                </a:spcBef>
              </a:pPr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E1C611F-6061-3F38-394A-6D8C57CC60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86C44A9-C89C-FB02-619E-8082CAAB76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616C5BB-FFD5-8AED-EB53-646C644BF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953760-1493-4342-BC17-1C028A68BE43}" type="slidenum">
              <a:rPr lang="en-CA" altLang="en-US"/>
              <a:pPr>
                <a:spcBef>
                  <a:spcPct val="0"/>
                </a:spcBef>
              </a:pPr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62A71421-7914-92FC-7509-9FC30458D0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8A57A0A8-9FAB-9873-2F36-AEF92CCC86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1C5395FD-EC0A-9B52-F3BE-39C54B831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8415F3-9914-4369-B30E-0B3A84E2C479}" type="slidenum">
              <a:rPr lang="en-CA" altLang="en-US"/>
              <a:pPr>
                <a:spcBef>
                  <a:spcPct val="0"/>
                </a:spcBef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BEBF832-7570-EFDF-CBBD-774F5467D3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D74DA12-6137-0065-C0B5-974C6DB0C3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F613CF9A-DC84-CC6C-B197-127C4DF5F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F75BB7-CFA4-44E9-9A64-3A6E2CBF0890}" type="slidenum">
              <a:rPr lang="en-CA" altLang="en-US"/>
              <a:pPr>
                <a:spcBef>
                  <a:spcPct val="0"/>
                </a:spcBef>
              </a:pPr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6A4BE426-9FA3-A16E-1003-E945C94E9F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FF166A4-2C75-BA0A-FAF3-1EB07726E6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6DEF266-7E72-966F-157D-CB8BDC30D8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53D9D8-8CA7-4B93-992F-21BA989EB3C5}" type="slidenum">
              <a:rPr lang="en-CA" altLang="en-US"/>
              <a:pPr>
                <a:spcBef>
                  <a:spcPct val="0"/>
                </a:spcBef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8F4E843F-B4D8-E4F8-B97B-8BF473A1B3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BB101F4A-843B-8A35-7A3D-2C31CF3CA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CD08FD3B-2169-7A50-A489-A148048283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7FF666-8C42-4623-B343-0549E9F287B7}" type="slidenum">
              <a:rPr lang="en-CA" altLang="en-US"/>
              <a:pPr>
                <a:spcBef>
                  <a:spcPct val="0"/>
                </a:spcBef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26E30755-E126-7124-839D-D6A8E79D0D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AC8D5E2-3AD7-6878-7A44-9D851E7306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FBAB2D99-B7AF-FCDF-9C63-44CA3E044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85A92D-8236-4B89-AF67-E05FC08BF993}" type="slidenum">
              <a:rPr lang="en-CA" altLang="en-US"/>
              <a:pPr>
                <a:spcBef>
                  <a:spcPct val="0"/>
                </a:spcBef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41ACD28-DC19-31BF-6CC8-E26DEBAADF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F68A053-B5CF-86D0-B3D7-45D3BFE2CD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9B8732CD-6B38-9491-951F-FE9AE3AB0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35653B-C4F9-4F1D-9D75-4DC9D3B89A99}" type="slidenum">
              <a:rPr lang="en-CA" altLang="en-US"/>
              <a:pPr>
                <a:spcBef>
                  <a:spcPct val="0"/>
                </a:spcBef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68DA6C-301F-331E-90C9-B35B330A0602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00EB5C-3E41-EF56-D774-48EC2E93FD1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D7B177-1F57-CA6F-0BA1-8186176E5477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EA4CE6-4E32-BE69-1A8E-17EE5513AD7E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16FEC0FE-EDE3-8404-20A6-3772F3E9A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290F0BAB-C576-D8FE-8C17-D5E19E2B52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8757EAC-61D7-63D8-6925-0D828DA8A9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4D60BD1-C847-4F95-CA2A-202560DF1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29C8030F-A1DC-5A21-D975-B0B6BBB70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08521DF6-6E54-29B1-8320-EDB96599FC0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C26D48-69FD-98D6-7520-EDC3993F5AE7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076FED-A1B3-45B8-44F7-A93624386ADD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DD4EB36-B43C-0E0C-BFFF-A43FE4CEE8C1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C1FA432-567A-6FF0-DC41-C7C8B8389B21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1B1C4AB-D11D-F23D-108C-F596C4D7076D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BB91ED0-6E86-A0CD-1695-ABEDACB912DE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91D5FE13-9E64-7E3A-A547-19091FB24E8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1EA2B-BED0-4430-A405-917E9D97549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BA0F8990-B8F5-BAAE-2349-AAFCDBCA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20223077-5EA2-7A0C-914C-73A556068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60B2CEAC-D97E-4447-8EE7-74307157B7A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70296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07BE3E5-1FB1-10A1-293B-B63AC6B4C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AF3EA-FB59-4C37-A2C9-8F99D6B9366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FF8F081-10D9-7942-C828-7845ADD0A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E2D2DF0-B7C7-FD34-13EE-5B8B52254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2052E-50AE-4758-BE4E-685FEADC5A0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9537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24E97D2-C08E-61FC-9FC5-1FA858AC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0A21-8499-4963-9EC3-47A6C6E3D38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F039964-2856-10A2-BA2A-D09B7334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7181104-F491-3341-3971-25F82EDAF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460EB-07D2-4BEC-972D-62F1BCD2521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0896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4E967511-6BDD-1453-823D-8960E944B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2536E8-6D65-4018-B071-01432526CFF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1F303F1F-0EDB-FE86-6A43-907E9CB0E2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6EE49C-2B61-4239-9BFC-E4F9D9190EAD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CDE187B2-D5CC-CF58-1021-81C787AE96B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99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D6844C-FE62-18FD-D55E-FB4146C5A96F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5E8B11-F51B-0A5E-CAB1-7C0D9C1302EC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72C06F-1BB6-FB37-D9AE-C2CB532DF07D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3546E0-4242-114C-DC09-CB45EC99997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9814981A-724D-B00A-D822-E06443034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17FFB32C-EF0D-3459-5B12-9774175D7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EEBED0E-BB35-18E5-339B-00A6857FECD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890937F-434D-6887-5512-D1D4ADD9A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482FE7FC-F8CE-1F6A-74D2-1036AC0A0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9A1963-EFB3-01DF-34ED-61B8D7B562BD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82B2B7C-3634-5EB7-13C1-BECC4CEAF8BE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C0C91B0-B352-61CC-CC49-CF12DC8D9792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A33FF3-CD0C-9D60-0026-3B05CB6E1B0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C356E8-6877-474F-83BC-7298A7367C63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564D241-5172-E155-6B58-37FC9CAC09AC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D55553DB-8B43-E277-3292-DFED276D9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1D2C1B46-7579-D70F-CC03-7FD92A36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6CA1-C854-4D0C-BBBB-8A20C2F9633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31D5077-E196-CCEF-6060-3A5044712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85D5F62-60D0-86EB-8A68-CD2060C79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025896CA-C411-41D5-9855-CA2D40DE3C2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80343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1A1B656-C5D8-5094-728C-A4C2DA8E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E6C5E-FB9F-442C-88F5-DE3AF451397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34CC523F-0DBF-913C-85EE-1E9C89073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6AC9ED23-C611-A63A-1C6B-AB977D437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42772-03D3-4202-AAD8-BDF5B0FCDFF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1863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ED5682E-94A5-76AF-067E-0DA0DD601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F8A75-DBF9-42D5-B099-9CC303B90C8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073C671-7F90-F9B1-1A9A-776806EC9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A2BA20D-908C-E958-B2B0-77A84EBC9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161DF-B160-4A8C-B127-7B61C0A752A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4316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DDD81527-FC47-D410-FE66-7BF4B3C6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E1D157-809C-41FC-B452-2811FBFD509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B19E75B-1AB1-80C7-D146-A7622A79CA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17E487-CF4E-4CB4-94A8-2E8739B5A82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87DDC6C-D961-2F18-2B7B-D77F3DE94A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54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A2F2EF03-95B8-276D-324C-6DA54A18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62435-3F80-4F92-9991-8DD099D8C76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5F67C-494D-12E4-68E8-65CAD298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7743E94E-3A7A-E4AA-7539-4AEFB4AF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F056E-60E7-480F-84C4-D0500A419CE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1446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6C2A5337-825B-C0BA-6BDF-F1AD8ED279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603A3790-5A9E-296D-C6D4-17E815C0E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B8634637-2054-E84A-E240-810711B8B7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73E712EC-A93B-E75A-9E5D-46305BCD7B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2FAA18-81F9-4544-91F1-AAFE8068C415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EF5F7BD3-8258-98D9-2851-8F841089B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BC0C391-4D18-D07C-CEB5-CC7F4CF5A0F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4150A885-3292-ECEC-0488-4BF5789C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C4726D-D8DA-4700-A558-C72D68A28FB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C96B6216-779F-055A-97C9-5004B65770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1504D2-DA4E-428E-A780-CE81265312F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BE6151AB-9A0E-9543-2613-0B2213A8D83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0734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2151DC9-82DE-6DAD-9565-63A826836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C1EEAB3-8F3C-E57C-2192-534104841E9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D03684D-1876-7668-AF55-BC95365C1F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53DB63-EAC1-A62C-88DC-FDEBB4912F7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B4991D2A-225C-44A0-7F30-08C784D84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A4A9E654-97D4-9CD3-422A-08841F6AF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8A79EDFE-185F-F32B-DF51-3C66D0306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B987AA90-76B2-8113-4FAE-F106FE989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59C1FA-64AF-48A3-A794-4710C900E78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436259D3-E908-485B-E182-2D0AD72102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396F38-5150-425A-839A-D19A32C64A1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0BEA5DAE-180A-01F7-C90D-277BB141EB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261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E942F5E4-A9A0-A876-2FC5-08663DC88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A4BB4015-6F1C-419F-3CC9-F347C76BB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B1C09955-B435-A41E-5A8A-9273D08F33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CBF2EBFD-9D12-ACDD-54C7-EAF951434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22F38C-93D9-4E64-9671-BC93244F0E5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444BA4-72B9-1432-8DB5-123F1B408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F68A8508-269E-8F91-9542-220682DC8C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E1EA728-F52A-BEC4-8047-D22E9A3AD58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56CFE1-B4AA-CEFF-D74F-70B62ED47DDB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5F42205C-7EA8-78EC-9F0B-DDE1E2B8511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38CD8A-AAF1-E9D4-A64A-1E88341163F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A0F55018-14E6-A275-5860-AFB43ED341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AA02A5C1-A33A-4FEF-B9FD-292D4E83E667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797" r:id="rId4"/>
    <p:sldLayoutId id="2147483798" r:id="rId5"/>
    <p:sldLayoutId id="2147483805" r:id="rId6"/>
    <p:sldLayoutId id="2147483799" r:id="rId7"/>
    <p:sldLayoutId id="2147483806" r:id="rId8"/>
    <p:sldLayoutId id="2147483807" r:id="rId9"/>
    <p:sldLayoutId id="2147483800" r:id="rId10"/>
    <p:sldLayoutId id="21474838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0.bin"/><Relationship Id="rId18" Type="http://schemas.openxmlformats.org/officeDocument/2006/relationships/oleObject" Target="../embeddings/oleObject44.bin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image" Target="../media/image39.wmf"/><Relationship Id="rId25" Type="http://schemas.openxmlformats.org/officeDocument/2006/relationships/oleObject" Target="../embeddings/oleObject48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29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2.wmf"/><Relationship Id="rId32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7.bin"/><Relationship Id="rId28" Type="http://schemas.openxmlformats.org/officeDocument/2006/relationships/oleObject" Target="../embeddings/oleObject50.bin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0.wmf"/><Relationship Id="rId31" Type="http://schemas.openxmlformats.org/officeDocument/2006/relationships/oleObject" Target="../embeddings/oleObject53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6.bin"/><Relationship Id="rId27" Type="http://schemas.openxmlformats.org/officeDocument/2006/relationships/oleObject" Target="../embeddings/oleObject49.bin"/><Relationship Id="rId30" Type="http://schemas.openxmlformats.org/officeDocument/2006/relationships/oleObject" Target="../embeddings/oleObject5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2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49.wmf"/><Relationship Id="rId17" Type="http://schemas.openxmlformats.org/officeDocument/2006/relationships/image" Target="../media/image51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48.wmf"/><Relationship Id="rId19" Type="http://schemas.openxmlformats.org/officeDocument/2006/relationships/image" Target="../media/image52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64.wmf"/><Relationship Id="rId26" Type="http://schemas.openxmlformats.org/officeDocument/2006/relationships/oleObject" Target="../embeddings/oleObject79.bin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74.bin"/><Relationship Id="rId25" Type="http://schemas.openxmlformats.org/officeDocument/2006/relationships/image" Target="../media/image67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29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8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oleObject" Target="../embeddings/oleObject80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Relationship Id="rId27" Type="http://schemas.openxmlformats.org/officeDocument/2006/relationships/image" Target="../media/image6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CAB6-AC73-CA81-2E3F-A8A02CF45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Math 9</a:t>
            </a:r>
            <a:br>
              <a:rPr lang="en-CA" dirty="0"/>
            </a:br>
            <a:r>
              <a:rPr lang="en-CA" dirty="0"/>
              <a:t>Section 5.1 </a:t>
            </a:r>
            <a:br>
              <a:rPr lang="en-CA" dirty="0"/>
            </a:br>
            <a:r>
              <a:rPr lang="en-CA" dirty="0"/>
              <a:t>Modelling Polynomials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5FF58F25-966A-4E5C-3ECC-ADD8973B8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B182D2FB-4BEE-BA0A-0FF8-84D800E68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983A1-34FC-9CC2-B817-4D80B4871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4135AB23-105A-649D-9656-421A977B8A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P 214 # 1- 15 Odd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</p:txBody>
      </p:sp>
      <p:sp>
        <p:nvSpPr>
          <p:cNvPr id="27652" name="TextBox 3">
            <a:extLst>
              <a:ext uri="{FF2B5EF4-FFF2-40B4-BE49-F238E27FC236}">
                <a16:creationId xmlns:a16="http://schemas.microsoft.com/office/drawing/2014/main" id="{9CD1465E-0D68-0F3D-BEEE-E505D219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7DCDC-1813-BF64-73CB-7BFB0065B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60350"/>
            <a:ext cx="7467600" cy="600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225F8-044A-81F5-5E19-62727247C0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6213" y="715963"/>
            <a:ext cx="8604250" cy="2592387"/>
          </a:xfrm>
        </p:spPr>
        <p:txBody>
          <a:bodyPr/>
          <a:lstStyle/>
          <a:p>
            <a:pPr eaLnBrk="1" hangingPunct="1"/>
            <a:r>
              <a:rPr lang="en-CA" altLang="en-US" sz="2200"/>
              <a:t>A polynomial is an expression where the exponents of all the variables are whole numbers</a:t>
            </a:r>
          </a:p>
          <a:p>
            <a:pPr lvl="1" eaLnBrk="1" hangingPunct="1"/>
            <a:r>
              <a:rPr lang="en-CA" altLang="en-US"/>
              <a:t>1) One or more terms separated by a + or – sign </a:t>
            </a:r>
          </a:p>
          <a:p>
            <a:pPr lvl="1" eaLnBrk="1" hangingPunct="1"/>
            <a:r>
              <a:rPr lang="en-CA" altLang="en-US"/>
              <a:t>2) Exponent of variables must be whole numbers: 0, 1, 2, 3, 4...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Ex: Indicate which of the following are polynomials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76F3384-F346-8304-9184-1443BDB4DB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3644900"/>
          <a:ext cx="71913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195" imgH="203112" progId="Equation.DSMT4">
                  <p:embed/>
                </p:oleObj>
              </mc:Choice>
              <mc:Fallback>
                <p:oleObj name="Equation" r:id="rId3" imgW="241195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644900"/>
                        <a:ext cx="71913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55C64BF9-2A68-E522-DD1E-92AB70188F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1063" y="3644900"/>
          <a:ext cx="9080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36" imgH="203024" progId="Equation.DSMT4">
                  <p:embed/>
                </p:oleObj>
              </mc:Choice>
              <mc:Fallback>
                <p:oleObj name="Equation" r:id="rId5" imgW="304536" imgH="2030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3644900"/>
                        <a:ext cx="9080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A1306737-7014-B743-708F-7B5062985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6363" y="3562350"/>
          <a:ext cx="109696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140" imgH="253890" progId="Equation.DSMT4">
                  <p:embed/>
                </p:oleObj>
              </mc:Choice>
              <mc:Fallback>
                <p:oleObj name="Equation" r:id="rId7" imgW="368140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3562350"/>
                        <a:ext cx="1096962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8BE2464A-37FA-51DF-B615-432F432C2C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81400"/>
          <a:ext cx="5048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393359" progId="Equation.DSMT4">
                  <p:embed/>
                </p:oleObj>
              </mc:Choice>
              <mc:Fallback>
                <p:oleObj name="Equation" r:id="rId9" imgW="215713" imgH="39335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81400"/>
                        <a:ext cx="50482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4082F72D-A423-6DCB-94A0-43396C25F7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8863" y="3748088"/>
          <a:ext cx="8318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446" imgH="228501" progId="Equation.DSMT4">
                  <p:embed/>
                </p:oleObj>
              </mc:Choice>
              <mc:Fallback>
                <p:oleObj name="Equation" r:id="rId11" imgW="355446" imgH="22850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8863" y="3748088"/>
                        <a:ext cx="83185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4436591-08A0-7B37-5521-FF123CAA6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365625"/>
            <a:ext cx="67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038A60-5244-BADB-236A-F982FDB1B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225" y="4365625"/>
            <a:ext cx="517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06A801-F3C7-AF6F-4A46-70DA7750B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4365625"/>
            <a:ext cx="517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01C0A9-C24D-5D28-CD5B-9E0B2B105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4572000"/>
            <a:ext cx="51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EAF0D8-9CA4-3F79-C4E4-0B7AA4F23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4438" y="4473575"/>
            <a:ext cx="600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60690F-8297-61EC-2B1F-4DC066886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797425"/>
            <a:ext cx="1482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Exponent 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is negative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10171F-EDDD-687B-98F1-43CD726D8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1100" y="4797425"/>
            <a:ext cx="1701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Can’t square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root the 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variable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497C16-BD94-89CD-0881-975C5DEC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8613" y="4860925"/>
            <a:ext cx="173831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Variable in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denominator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has negative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exponent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Not a whole </a:t>
            </a:r>
            <a:br>
              <a:rPr lang="en-CA" altLang="en-US" sz="1800" b="1">
                <a:solidFill>
                  <a:srgbClr val="FF0000"/>
                </a:solidFill>
              </a:rPr>
            </a:br>
            <a:r>
              <a:rPr lang="en-CA" altLang="en-US" sz="1800" b="1">
                <a:solidFill>
                  <a:srgbClr val="FF0000"/>
                </a:solidFill>
              </a:rPr>
              <a:t>number</a:t>
            </a:r>
          </a:p>
        </p:txBody>
      </p:sp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20E53090-28E0-8E52-8FB1-621663E61E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8588" y="6188075"/>
          <a:ext cx="7366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93529" progId="Equation.DSMT4">
                  <p:embed/>
                </p:oleObj>
              </mc:Choice>
              <mc:Fallback>
                <p:oleObj name="Equation" r:id="rId13" imgW="469696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588" y="6188075"/>
                        <a:ext cx="7366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>
            <a:extLst>
              <a:ext uri="{FF2B5EF4-FFF2-40B4-BE49-F238E27FC236}">
                <a16:creationId xmlns:a16="http://schemas.microsoft.com/office/drawing/2014/main" id="{0F74F17C-C492-FFD2-9E99-7137A6785B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013" y="2736850"/>
          <a:ext cx="136048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336" imgH="203112" progId="Equation.DSMT4">
                  <p:embed/>
                </p:oleObj>
              </mc:Choice>
              <mc:Fallback>
                <p:oleObj name="Equation" r:id="rId15" imgW="60933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2736850"/>
                        <a:ext cx="1360487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>
            <a:extLst>
              <a:ext uri="{FF2B5EF4-FFF2-40B4-BE49-F238E27FC236}">
                <a16:creationId xmlns:a16="http://schemas.microsoft.com/office/drawing/2014/main" id="{9DCB61B1-C329-9B0D-C52F-585333B95A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6938" y="2713038"/>
          <a:ext cx="17589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400" imgH="228600" progId="Equation.DSMT4">
                  <p:embed/>
                </p:oleObj>
              </mc:Choice>
              <mc:Fallback>
                <p:oleObj name="Equation" r:id="rId17" imgW="7874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2713038"/>
                        <a:ext cx="175895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45AE38DE-208B-2766-6679-074315A33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9550" y="2690813"/>
          <a:ext cx="9937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307" imgH="228501" progId="Equation.DSMT4">
                  <p:embed/>
                </p:oleObj>
              </mc:Choice>
              <mc:Fallback>
                <p:oleObj name="Equation" r:id="rId19" imgW="444307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2690813"/>
                        <a:ext cx="9937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0B23693B-9547-D28F-05E8-5EB8DB7FE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8" y="2782888"/>
            <a:ext cx="67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7A36E7-F490-5D29-968E-0137D41BF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7638" y="2787650"/>
            <a:ext cx="67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09021C-B8B8-D2A0-8AE9-4D8A2A5F3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350" y="2792413"/>
            <a:ext cx="517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1288" name="TextBox 26">
            <a:extLst>
              <a:ext uri="{FF2B5EF4-FFF2-40B4-BE49-F238E27FC236}">
                <a16:creationId xmlns:a16="http://schemas.microsoft.com/office/drawing/2014/main" id="{CA699C91-F551-58AA-0FF6-91C65E519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A203-2D7E-1D8F-4099-DBC7CE9A1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Degrees, Coefficient, 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007DD-F58C-C46F-F3CB-6E60F78BA0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52513"/>
            <a:ext cx="8218488" cy="2736850"/>
          </a:xfrm>
        </p:spPr>
        <p:txBody>
          <a:bodyPr/>
          <a:lstStyle/>
          <a:p>
            <a:pPr eaLnBrk="1" hangingPunct="1"/>
            <a:r>
              <a:rPr lang="en-CA" altLang="en-US" sz="2200"/>
              <a:t>Coefficient: Number in front of a variable or term</a:t>
            </a:r>
          </a:p>
          <a:p>
            <a:pPr eaLnBrk="1" hangingPunct="1"/>
            <a:r>
              <a:rPr lang="en-CA" altLang="en-US" sz="2200"/>
              <a:t>Degree: Sum of all the </a:t>
            </a:r>
            <a:r>
              <a:rPr lang="en-CA" altLang="en-US" sz="2200" b="1" i="1"/>
              <a:t>variables’</a:t>
            </a:r>
            <a:r>
              <a:rPr lang="en-CA" altLang="en-US" sz="2200" b="1"/>
              <a:t> </a:t>
            </a:r>
            <a:r>
              <a:rPr lang="en-CA" altLang="en-US" sz="2200"/>
              <a:t>exponents within a term</a:t>
            </a:r>
          </a:p>
          <a:p>
            <a:pPr lvl="1" eaLnBrk="1" hangingPunct="1"/>
            <a:r>
              <a:rPr lang="en-CA" altLang="en-US"/>
              <a:t>A variable without a exponent has a degree of 1</a:t>
            </a:r>
          </a:p>
          <a:p>
            <a:pPr lvl="1" eaLnBrk="1" hangingPunct="1"/>
            <a:r>
              <a:rPr lang="en-CA" altLang="en-US"/>
              <a:t>The degree of an expression with more than one term will be the degree of the term with the largest degree</a:t>
            </a:r>
          </a:p>
          <a:p>
            <a:pPr eaLnBrk="1" hangingPunct="1"/>
            <a:r>
              <a:rPr lang="en-CA" altLang="en-US" sz="2200"/>
              <a:t>Constant: The term with numbers only and no variables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</p:txBody>
      </p:sp>
      <p:graphicFrame>
        <p:nvGraphicFramePr>
          <p:cNvPr id="13316" name="Object 2">
            <a:extLst>
              <a:ext uri="{FF2B5EF4-FFF2-40B4-BE49-F238E27FC236}">
                <a16:creationId xmlns:a16="http://schemas.microsoft.com/office/drawing/2014/main" id="{711C5AB1-88FA-BA02-4C40-DFD55BE629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4356100"/>
          <a:ext cx="42132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700" imgH="228600" progId="Equation.DSMT4">
                  <p:embed/>
                </p:oleObj>
              </mc:Choice>
              <mc:Fallback>
                <p:oleObj name="Equation" r:id="rId3" imgW="10287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356100"/>
                        <a:ext cx="421322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076D9A-BE10-73C3-261D-D9A238D71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3357563"/>
            <a:ext cx="15843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</a:rPr>
              <a:t>Coefficient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B9709F-BA8B-163E-821D-336BBE89B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5435600"/>
            <a:ext cx="1200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0070C0"/>
                </a:solidFill>
              </a:rPr>
              <a:t>Degree: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858007-40F8-4E29-7E15-640994006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25" y="4005263"/>
            <a:ext cx="1574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 b="1">
                <a:solidFill>
                  <a:srgbClr val="0070C0"/>
                </a:solidFill>
              </a:rPr>
              <a:t>Constant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BF02CDA-C6CF-5CB0-CD6D-4D4931C9F6A2}"/>
              </a:ext>
            </a:extLst>
          </p:cNvPr>
          <p:cNvSpPr/>
          <p:nvPr/>
        </p:nvSpPr>
        <p:spPr>
          <a:xfrm>
            <a:off x="2268538" y="4437063"/>
            <a:ext cx="358775" cy="7207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8532C5-35A9-D56A-C8CC-54E5B4F6057A}"/>
              </a:ext>
            </a:extLst>
          </p:cNvPr>
          <p:cNvSpPr/>
          <p:nvPr/>
        </p:nvSpPr>
        <p:spPr>
          <a:xfrm>
            <a:off x="4211638" y="4437063"/>
            <a:ext cx="360362" cy="7207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84F1AD2-E187-062A-9B80-91E841E96A67}"/>
              </a:ext>
            </a:extLst>
          </p:cNvPr>
          <p:cNvSpPr/>
          <p:nvPr/>
        </p:nvSpPr>
        <p:spPr>
          <a:xfrm>
            <a:off x="2459038" y="3752850"/>
            <a:ext cx="1158875" cy="766763"/>
          </a:xfrm>
          <a:custGeom>
            <a:avLst/>
            <a:gdLst>
              <a:gd name="connsiteX0" fmla="*/ 1158689 w 1158689"/>
              <a:gd name="connsiteY0" fmla="*/ 0 h 766483"/>
              <a:gd name="connsiteX1" fmla="*/ 150159 w 1158689"/>
              <a:gd name="connsiteY1" fmla="*/ 457200 h 766483"/>
              <a:gd name="connsiteX2" fmla="*/ 257736 w 1158689"/>
              <a:gd name="connsiteY2" fmla="*/ 605118 h 766483"/>
              <a:gd name="connsiteX3" fmla="*/ 136712 w 1158689"/>
              <a:gd name="connsiteY3" fmla="*/ 766483 h 76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8689" h="766483">
                <a:moveTo>
                  <a:pt x="1158689" y="0"/>
                </a:moveTo>
                <a:cubicBezTo>
                  <a:pt x="729503" y="178173"/>
                  <a:pt x="300318" y="356347"/>
                  <a:pt x="150159" y="457200"/>
                </a:cubicBezTo>
                <a:cubicBezTo>
                  <a:pt x="0" y="558053"/>
                  <a:pt x="259977" y="553571"/>
                  <a:pt x="257736" y="605118"/>
                </a:cubicBezTo>
                <a:cubicBezTo>
                  <a:pt x="255495" y="656665"/>
                  <a:pt x="196103" y="711574"/>
                  <a:pt x="136712" y="766483"/>
                </a:cubicBezTo>
              </a:path>
            </a:pathLst>
          </a:custGeom>
          <a:ln w="190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6DD2573-A96F-CE40-6915-EF40956F32DE}"/>
              </a:ext>
            </a:extLst>
          </p:cNvPr>
          <p:cNvSpPr/>
          <p:nvPr/>
        </p:nvSpPr>
        <p:spPr>
          <a:xfrm>
            <a:off x="3630613" y="3738563"/>
            <a:ext cx="974725" cy="739775"/>
          </a:xfrm>
          <a:custGeom>
            <a:avLst/>
            <a:gdLst>
              <a:gd name="connsiteX0" fmla="*/ 0 w 974912"/>
              <a:gd name="connsiteY0" fmla="*/ 0 h 739589"/>
              <a:gd name="connsiteX1" fmla="*/ 900953 w 974912"/>
              <a:gd name="connsiteY1" fmla="*/ 295836 h 739589"/>
              <a:gd name="connsiteX2" fmla="*/ 443753 w 974912"/>
              <a:gd name="connsiteY2" fmla="*/ 551330 h 739589"/>
              <a:gd name="connsiteX3" fmla="*/ 645459 w 974912"/>
              <a:gd name="connsiteY3" fmla="*/ 739589 h 73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912" h="739589">
                <a:moveTo>
                  <a:pt x="0" y="0"/>
                </a:moveTo>
                <a:cubicBezTo>
                  <a:pt x="413497" y="101974"/>
                  <a:pt x="826994" y="203948"/>
                  <a:pt x="900953" y="295836"/>
                </a:cubicBezTo>
                <a:cubicBezTo>
                  <a:pt x="974912" y="387724"/>
                  <a:pt x="486335" y="477371"/>
                  <a:pt x="443753" y="551330"/>
                </a:cubicBezTo>
                <a:cubicBezTo>
                  <a:pt x="401171" y="625289"/>
                  <a:pt x="523315" y="682439"/>
                  <a:pt x="645459" y="739589"/>
                </a:cubicBezTo>
              </a:path>
            </a:pathLst>
          </a:custGeom>
          <a:ln w="190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07E13C21-9F1E-0B7C-8F81-66C80DBB26CF}"/>
              </a:ext>
            </a:extLst>
          </p:cNvPr>
          <p:cNvSpPr/>
          <p:nvPr/>
        </p:nvSpPr>
        <p:spPr>
          <a:xfrm rot="5400000">
            <a:off x="2735262" y="4473576"/>
            <a:ext cx="360363" cy="1439862"/>
          </a:xfrm>
          <a:prstGeom prst="rightBrace">
            <a:avLst>
              <a:gd name="adj1" fmla="val 33232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57F6BEF9-F01E-CA88-D997-C13EB14536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5876925"/>
          <a:ext cx="13795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177723" progId="Equation.DSMT4">
                  <p:embed/>
                </p:oleObj>
              </mc:Choice>
              <mc:Fallback>
                <p:oleObj name="Equation" r:id="rId5" imgW="812447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876925"/>
                        <a:ext cx="137953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66AA815-6FF1-F35F-E522-DE2588E22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435600"/>
            <a:ext cx="1201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0070C0"/>
                </a:solidFill>
              </a:rPr>
              <a:t>Degree: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2CC23B39-C362-8FFD-FCDE-E5B7A1F8E6B4}"/>
              </a:ext>
            </a:extLst>
          </p:cNvPr>
          <p:cNvSpPr/>
          <p:nvPr/>
        </p:nvSpPr>
        <p:spPr>
          <a:xfrm rot="5400000">
            <a:off x="4607718" y="4472782"/>
            <a:ext cx="360363" cy="1441450"/>
          </a:xfrm>
          <a:prstGeom prst="rightBrace">
            <a:avLst>
              <a:gd name="adj1" fmla="val 33232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96D6293-3DA9-678F-3D5E-3786686186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1313" y="5876925"/>
          <a:ext cx="13573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99753" imgH="177723" progId="Equation.DSMT4">
                  <p:embed/>
                </p:oleObj>
              </mc:Choice>
              <mc:Fallback>
                <p:oleObj name="Equation" r:id="rId7" imgW="799753" imgH="17772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5876925"/>
                        <a:ext cx="13573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4496CE55-7679-2119-D2BC-F31D80DA7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5435600"/>
            <a:ext cx="1201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0070C0"/>
                </a:solidFill>
              </a:rPr>
              <a:t>Degree: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8DD16B83-EAEA-6427-38EA-DF7D3B9CA4DA}"/>
              </a:ext>
            </a:extLst>
          </p:cNvPr>
          <p:cNvSpPr/>
          <p:nvPr/>
        </p:nvSpPr>
        <p:spPr>
          <a:xfrm rot="5400000">
            <a:off x="5975350" y="4905375"/>
            <a:ext cx="360363" cy="576263"/>
          </a:xfrm>
          <a:prstGeom prst="rightBrace">
            <a:avLst>
              <a:gd name="adj1" fmla="val 33232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2" name="Object 5">
            <a:extLst>
              <a:ext uri="{FF2B5EF4-FFF2-40B4-BE49-F238E27FC236}">
                <a16:creationId xmlns:a16="http://schemas.microsoft.com/office/drawing/2014/main" id="{07820EEF-F96F-0CE9-1248-433369BBB5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0425" y="5876925"/>
          <a:ext cx="6667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359" imgH="177646" progId="Equation.DSMT4">
                  <p:embed/>
                </p:oleObj>
              </mc:Choice>
              <mc:Fallback>
                <p:oleObj name="Equation" r:id="rId9" imgW="393359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876925"/>
                        <a:ext cx="6667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EFCADCF-08AF-6869-8C78-B9D4FE09B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5373688"/>
            <a:ext cx="4354512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Degree of the whole expression</a:t>
            </a:r>
            <a:br>
              <a:rPr lang="en-CA" altLang="en-US" sz="2000" b="1">
                <a:solidFill>
                  <a:srgbClr val="FF0000"/>
                </a:solidFill>
              </a:rPr>
            </a:br>
            <a:r>
              <a:rPr lang="en-CA" altLang="en-US" sz="2000" b="1">
                <a:solidFill>
                  <a:srgbClr val="FF0000"/>
                </a:solidFill>
              </a:rPr>
              <a:t> will be the largest degree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amongst  all the terms:</a:t>
            </a: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EF032743-6CD6-A5EC-DC44-782A64DDBD9D}"/>
              </a:ext>
            </a:extLst>
          </p:cNvPr>
          <p:cNvSpPr/>
          <p:nvPr/>
        </p:nvSpPr>
        <p:spPr>
          <a:xfrm rot="5400000">
            <a:off x="4103687" y="3105151"/>
            <a:ext cx="360363" cy="4176712"/>
          </a:xfrm>
          <a:prstGeom prst="rightBrace">
            <a:avLst>
              <a:gd name="adj1" fmla="val 18125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0000"/>
              </a:solidFill>
            </a:endParaRP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D6D9C4DC-FEB9-933D-D441-34A9B91AB5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9488" y="5732463"/>
          <a:ext cx="11763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359" imgH="177646" progId="Equation.DSMT4">
                  <p:embed/>
                </p:oleObj>
              </mc:Choice>
              <mc:Fallback>
                <p:oleObj name="Equation" r:id="rId11" imgW="393359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5732463"/>
                        <a:ext cx="117633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>
            <a:extLst>
              <a:ext uri="{FF2B5EF4-FFF2-40B4-BE49-F238E27FC236}">
                <a16:creationId xmlns:a16="http://schemas.microsoft.com/office/drawing/2014/main" id="{E1F61706-2B5A-8496-5788-13347FC9E8FC}"/>
              </a:ext>
            </a:extLst>
          </p:cNvPr>
          <p:cNvSpPr/>
          <p:nvPr/>
        </p:nvSpPr>
        <p:spPr>
          <a:xfrm>
            <a:off x="6011863" y="4437063"/>
            <a:ext cx="360362" cy="7207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36" name="TextBox 25">
            <a:extLst>
              <a:ext uri="{FF2B5EF4-FFF2-40B4-BE49-F238E27FC236}">
                <a16:creationId xmlns:a16="http://schemas.microsoft.com/office/drawing/2014/main" id="{46706963-B9D6-4ACB-025C-F39D435DE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8" grpId="0"/>
      <p:bldP spid="10" grpId="0" animBg="1"/>
      <p:bldP spid="11" grpId="0" animBg="1"/>
      <p:bldP spid="15" grpId="0" animBg="1"/>
      <p:bldP spid="15" grpId="1" animBg="1"/>
      <p:bldP spid="17" grpId="0"/>
      <p:bldP spid="17" grpId="1"/>
      <p:bldP spid="18" grpId="0" animBg="1"/>
      <p:bldP spid="18" grpId="1" animBg="1"/>
      <p:bldP spid="20" grpId="0"/>
      <p:bldP spid="20" grpId="1"/>
      <p:bldP spid="21" grpId="0" animBg="1"/>
      <p:bldP spid="21" grpId="1" animBg="1"/>
      <p:bldP spid="23" grpId="0"/>
      <p:bldP spid="24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2372E-ACFB-E3E4-2204-37F88995B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3" y="274638"/>
            <a:ext cx="8740775" cy="8556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name the degree, coefficients and Constants of each term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D059D8CB-E516-1F06-EB54-9B21B8C29E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175" y="1274763"/>
          <a:ext cx="312896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8100" imgH="228600" progId="Equation.DSMT4">
                  <p:embed/>
                </p:oleObj>
              </mc:Choice>
              <mc:Fallback>
                <p:oleObj name="Equation" r:id="rId3" imgW="13081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1274763"/>
                        <a:ext cx="3128963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1E68CD15-9713-F8DC-5931-EB73243E4E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088" y="2408238"/>
          <a:ext cx="27971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400" imgH="228600" progId="Equation.DSMT4">
                  <p:embed/>
                </p:oleObj>
              </mc:Choice>
              <mc:Fallback>
                <p:oleObj name="Equation" r:id="rId5" imgW="1168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2408238"/>
                        <a:ext cx="2797175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4">
            <a:extLst>
              <a:ext uri="{FF2B5EF4-FFF2-40B4-BE49-F238E27FC236}">
                <a16:creationId xmlns:a16="http://schemas.microsoft.com/office/drawing/2014/main" id="{38037F3A-928C-639C-F26E-1BB6D52C51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813" y="3446463"/>
          <a:ext cx="227330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55700" imgH="419100" progId="Equation.DSMT4">
                  <p:embed/>
                </p:oleObj>
              </mc:Choice>
              <mc:Fallback>
                <p:oleObj name="Equation" r:id="rId7" imgW="11557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3" y="3446463"/>
                        <a:ext cx="227330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5">
            <a:extLst>
              <a:ext uri="{FF2B5EF4-FFF2-40B4-BE49-F238E27FC236}">
                <a16:creationId xmlns:a16="http://schemas.microsoft.com/office/drawing/2014/main" id="{68969AD5-D51A-4E49-9709-EA0F6DD1A7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713" y="5599113"/>
          <a:ext cx="18224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26698" imgH="393529" progId="Equation.DSMT4">
                  <p:embed/>
                </p:oleObj>
              </mc:Choice>
              <mc:Fallback>
                <p:oleObj name="Equation" r:id="rId9" imgW="926698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5599113"/>
                        <a:ext cx="182245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Box 7">
            <a:extLst>
              <a:ext uri="{FF2B5EF4-FFF2-40B4-BE49-F238E27FC236}">
                <a16:creationId xmlns:a16="http://schemas.microsoft.com/office/drawing/2014/main" id="{7F8D7B46-A45C-B0D9-AF1A-E72AA8A0B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150" y="1304925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Degree:</a:t>
            </a:r>
          </a:p>
        </p:txBody>
      </p:sp>
      <p:sp>
        <p:nvSpPr>
          <p:cNvPr id="15368" name="TextBox 8">
            <a:extLst>
              <a:ext uri="{FF2B5EF4-FFF2-40B4-BE49-F238E27FC236}">
                <a16:creationId xmlns:a16="http://schemas.microsoft.com/office/drawing/2014/main" id="{107A588E-0272-A7ED-C047-828F19CD3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25" y="1873250"/>
            <a:ext cx="1328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Coefficient</a:t>
            </a:r>
          </a:p>
        </p:txBody>
      </p:sp>
      <p:sp>
        <p:nvSpPr>
          <p:cNvPr id="15369" name="TextBox 9">
            <a:extLst>
              <a:ext uri="{FF2B5EF4-FFF2-40B4-BE49-F238E27FC236}">
                <a16:creationId xmlns:a16="http://schemas.microsoft.com/office/drawing/2014/main" id="{26A295E6-CDCC-CFC2-05BB-16AEC5CDB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1327150"/>
            <a:ext cx="11636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Constant</a:t>
            </a:r>
          </a:p>
        </p:txBody>
      </p:sp>
      <p:sp>
        <p:nvSpPr>
          <p:cNvPr id="15370" name="TextBox 10">
            <a:extLst>
              <a:ext uri="{FF2B5EF4-FFF2-40B4-BE49-F238E27FC236}">
                <a16:creationId xmlns:a16="http://schemas.microsoft.com/office/drawing/2014/main" id="{B5E4FD6B-6B5D-CE7B-1E03-75DF5CFDA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8913" y="246538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Degree:</a:t>
            </a:r>
          </a:p>
        </p:txBody>
      </p:sp>
      <p:sp>
        <p:nvSpPr>
          <p:cNvPr id="15371" name="TextBox 11">
            <a:extLst>
              <a:ext uri="{FF2B5EF4-FFF2-40B4-BE49-F238E27FC236}">
                <a16:creationId xmlns:a16="http://schemas.microsoft.com/office/drawing/2014/main" id="{7AAD8D98-8B6A-3F54-055B-CC8C2AE05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035300"/>
            <a:ext cx="1328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Coefficient</a:t>
            </a:r>
          </a:p>
        </p:txBody>
      </p:sp>
      <p:sp>
        <p:nvSpPr>
          <p:cNvPr id="15372" name="TextBox 12">
            <a:extLst>
              <a:ext uri="{FF2B5EF4-FFF2-40B4-BE49-F238E27FC236}">
                <a16:creationId xmlns:a16="http://schemas.microsoft.com/office/drawing/2014/main" id="{6F8E00E9-D9F1-F2E5-0C07-6EA550217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487613"/>
            <a:ext cx="1163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Constant</a:t>
            </a:r>
          </a:p>
        </p:txBody>
      </p:sp>
      <p:sp>
        <p:nvSpPr>
          <p:cNvPr id="15373" name="TextBox 13">
            <a:extLst>
              <a:ext uri="{FF2B5EF4-FFF2-40B4-BE49-F238E27FC236}">
                <a16:creationId xmlns:a16="http://schemas.microsoft.com/office/drawing/2014/main" id="{83D2B027-184C-7363-6EE9-205615632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9075" y="3921125"/>
            <a:ext cx="1001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Degree:</a:t>
            </a:r>
          </a:p>
        </p:txBody>
      </p:sp>
      <p:sp>
        <p:nvSpPr>
          <p:cNvPr id="15374" name="TextBox 14">
            <a:extLst>
              <a:ext uri="{FF2B5EF4-FFF2-40B4-BE49-F238E27FC236}">
                <a16:creationId xmlns:a16="http://schemas.microsoft.com/office/drawing/2014/main" id="{304F8095-A075-8C1E-BB40-08B76DF22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1138" y="4491038"/>
            <a:ext cx="1328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Coefficient</a:t>
            </a:r>
          </a:p>
        </p:txBody>
      </p:sp>
      <p:sp>
        <p:nvSpPr>
          <p:cNvPr id="15375" name="TextBox 15">
            <a:extLst>
              <a:ext uri="{FF2B5EF4-FFF2-40B4-BE49-F238E27FC236}">
                <a16:creationId xmlns:a16="http://schemas.microsoft.com/office/drawing/2014/main" id="{B62CF11D-E1D9-CBB5-17EB-8FED3A011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3950" y="3944938"/>
            <a:ext cx="1163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Constant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F0F088-5E52-514B-0856-5F65C7839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825" y="5540375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Degree: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094A86-E291-BEE5-2549-281C8ABC3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610870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Coefficient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4AE7F7-C69F-E79D-B075-41C2DF1EA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700" y="5562600"/>
            <a:ext cx="1163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Constant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5293FB-6E42-A4D0-B0F5-4AE71FCBF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725" y="1300163"/>
            <a:ext cx="450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B86952-8C29-392F-74F4-E7817F66C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1331913"/>
            <a:ext cx="450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D57C68-FED4-C081-B2E8-9B614013A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1873250"/>
            <a:ext cx="1244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-7 and 11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0F4108-FD8E-55B9-3E92-33CAFA4B8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2487613"/>
            <a:ext cx="450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2A3FA0-4690-E200-9E12-C95A318FE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6300" y="2479675"/>
            <a:ext cx="701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zero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ACC413-1E4F-AC6F-371E-8BE764FC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4313" y="3021013"/>
            <a:ext cx="968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8  and </a:t>
            </a:r>
          </a:p>
        </p:txBody>
      </p:sp>
      <p:graphicFrame>
        <p:nvGraphicFramePr>
          <p:cNvPr id="26" name="Object 6">
            <a:extLst>
              <a:ext uri="{FF2B5EF4-FFF2-40B4-BE49-F238E27FC236}">
                <a16:creationId xmlns:a16="http://schemas.microsoft.com/office/drawing/2014/main" id="{EC66B1FE-D76B-2C62-F518-3BE325554D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5688" y="2971800"/>
          <a:ext cx="6731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228501" progId="Equation.DSMT4">
                  <p:embed/>
                </p:oleObj>
              </mc:Choice>
              <mc:Fallback>
                <p:oleObj name="Equation" r:id="rId11" imgW="393529" imgH="22850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2971800"/>
                        <a:ext cx="6731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CC2A5B15-BF85-3604-6C3E-AA3D69390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3930650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36576D3-F2BC-6D11-BEBF-46160FC38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7425" y="389413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850501-0BB7-F624-B36C-B4B7EE170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4491038"/>
            <a:ext cx="1112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6 and -9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B37C0A3-026E-0FAA-6599-4AD1CCEBC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6450" y="5826125"/>
            <a:ext cx="2549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NOT A Polynomial!!</a:t>
            </a:r>
          </a:p>
        </p:txBody>
      </p:sp>
      <p:graphicFrame>
        <p:nvGraphicFramePr>
          <p:cNvPr id="31" name="Object 7">
            <a:extLst>
              <a:ext uri="{FF2B5EF4-FFF2-40B4-BE49-F238E27FC236}">
                <a16:creationId xmlns:a16="http://schemas.microsoft.com/office/drawing/2014/main" id="{200ABA74-7503-1D23-4783-3BA92CAFC1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" y="4392613"/>
          <a:ext cx="1049338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3169" imgH="418918" progId="Equation.DSMT4">
                  <p:embed/>
                </p:oleObj>
              </mc:Choice>
              <mc:Fallback>
                <p:oleObj name="Equation" r:id="rId13" imgW="533169" imgH="4189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4392613"/>
                        <a:ext cx="1049338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E75A070A-EFA7-056E-FA18-0C69634599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6688" y="4460875"/>
          <a:ext cx="6492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057" imgH="393529" progId="Equation.DSMT4">
                  <p:embed/>
                </p:oleObj>
              </mc:Choice>
              <mc:Fallback>
                <p:oleObj name="Equation" r:id="rId15" imgW="330057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4460875"/>
                        <a:ext cx="6492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>
            <a:extLst>
              <a:ext uri="{FF2B5EF4-FFF2-40B4-BE49-F238E27FC236}">
                <a16:creationId xmlns:a16="http://schemas.microsoft.com/office/drawing/2014/main" id="{F76266BD-E19D-7E2A-F726-106269437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7725" y="4413250"/>
          <a:ext cx="7493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35" imgH="418918" progId="Equation.DSMT4">
                  <p:embed/>
                </p:oleObj>
              </mc:Choice>
              <mc:Fallback>
                <p:oleObj name="Equation" r:id="rId17" imgW="380835" imgH="41891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725" y="4413250"/>
                        <a:ext cx="7493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>
            <a:extLst>
              <a:ext uri="{FF2B5EF4-FFF2-40B4-BE49-F238E27FC236}">
                <a16:creationId xmlns:a16="http://schemas.microsoft.com/office/drawing/2014/main" id="{7BDE7E47-BE9C-7E09-8DAD-57D920CDF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238" y="4597400"/>
          <a:ext cx="8985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200" imgH="228600" progId="Equation.DSMT4">
                  <p:embed/>
                </p:oleObj>
              </mc:Choice>
              <mc:Fallback>
                <p:oleObj name="Equation" r:id="rId19" imgW="4572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597400"/>
                        <a:ext cx="8985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>
            <a:extLst>
              <a:ext uri="{FF2B5EF4-FFF2-40B4-BE49-F238E27FC236}">
                <a16:creationId xmlns:a16="http://schemas.microsoft.com/office/drawing/2014/main" id="{0CF86C34-F865-2CD8-CE42-C97E203A5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3050" y="4676775"/>
          <a:ext cx="5492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9158" imgH="177646" progId="Equation.DSMT4">
                  <p:embed/>
                </p:oleObj>
              </mc:Choice>
              <mc:Fallback>
                <p:oleObj name="Equation" r:id="rId21" imgW="279158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4676775"/>
                        <a:ext cx="5492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2">
            <a:extLst>
              <a:ext uri="{FF2B5EF4-FFF2-40B4-BE49-F238E27FC236}">
                <a16:creationId xmlns:a16="http://schemas.microsoft.com/office/drawing/2014/main" id="{2665297D-E0E3-157B-07F2-8E75044332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0" y="4632325"/>
          <a:ext cx="4984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3890" imgH="228501" progId="Equation.DSMT4">
                  <p:embed/>
                </p:oleObj>
              </mc:Choice>
              <mc:Fallback>
                <p:oleObj name="Equation" r:id="rId23" imgW="253890" imgH="22850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4632325"/>
                        <a:ext cx="4984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4A8E2649-45C3-59D3-E97E-541FBB416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3881438"/>
            <a:ext cx="1404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Simplify!!!</a:t>
            </a:r>
          </a:p>
        </p:txBody>
      </p:sp>
      <p:sp>
        <p:nvSpPr>
          <p:cNvPr id="15397" name="TextBox 38">
            <a:extLst>
              <a:ext uri="{FF2B5EF4-FFF2-40B4-BE49-F238E27FC236}">
                <a16:creationId xmlns:a16="http://schemas.microsoft.com/office/drawing/2014/main" id="{AD21B515-EB9E-B0A3-5B6B-C79C90ADA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09C6D-E904-9E86-6726-8B8B7E330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Naming 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E7734-F33E-C4B2-004E-E98709400E6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52513"/>
            <a:ext cx="7859713" cy="5421312"/>
          </a:xfrm>
        </p:spPr>
        <p:txBody>
          <a:bodyPr/>
          <a:lstStyle/>
          <a:p>
            <a:pPr eaLnBrk="1" hangingPunct="1"/>
            <a:r>
              <a:rPr lang="en-CA" altLang="en-US"/>
              <a:t>Monomials: One term only, all the variables are multiplied together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r>
              <a:rPr lang="en-CA" altLang="en-US"/>
              <a:t>Binomials: A sum or difference of two terms</a:t>
            </a:r>
          </a:p>
          <a:p>
            <a:pPr eaLnBrk="1" hangingPunct="1"/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r>
              <a:rPr lang="en-CA" altLang="en-US"/>
              <a:t>Trinomials: A sum or difference of three terms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2C67D8-01EC-5A99-F294-E466ECC967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1978025"/>
          <a:ext cx="5048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2936" imgH="177569" progId="Equation.DSMT4">
                  <p:embed/>
                </p:oleObj>
              </mc:Choice>
              <mc:Fallback>
                <p:oleObj name="Equation" r:id="rId3" imgW="202936" imgH="17756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1978025"/>
                        <a:ext cx="5048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5CBCF41-C877-C792-4861-FD1A866617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8925" y="1916113"/>
          <a:ext cx="131127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900" imgH="228600" progId="Equation.DSMT4">
                  <p:embed/>
                </p:oleObj>
              </mc:Choice>
              <mc:Fallback>
                <p:oleObj name="Equation" r:id="rId5" imgW="4699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1916113"/>
                        <a:ext cx="131127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6280968-4CC2-AB76-5914-F721143957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3788" y="1989138"/>
          <a:ext cx="53181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335" imgH="164957" progId="Equation.DSMT4">
                  <p:embed/>
                </p:oleObj>
              </mc:Choice>
              <mc:Fallback>
                <p:oleObj name="Equation" r:id="rId7" imgW="190335" imgH="16495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1989138"/>
                        <a:ext cx="531812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AAA167D7-6F7B-042E-7AF2-229ADA7711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3346450"/>
          <a:ext cx="10096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5872" imgH="177569" progId="Equation.DSMT4">
                  <p:embed/>
                </p:oleObj>
              </mc:Choice>
              <mc:Fallback>
                <p:oleObj name="Equation" r:id="rId9" imgW="405872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346450"/>
                        <a:ext cx="10096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F9183084-D368-4E12-2494-DFE9B6B40A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3838" y="3284538"/>
          <a:ext cx="180816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700" imgH="228600" progId="Equation.DSMT4">
                  <p:embed/>
                </p:oleObj>
              </mc:Choice>
              <mc:Fallback>
                <p:oleObj name="Equation" r:id="rId11" imgW="6477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3284538"/>
                        <a:ext cx="1808162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25AE46CA-6AA2-0DAC-C78C-3EFC9AF71E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8588" y="3346450"/>
          <a:ext cx="15240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45626" imgH="203024" progId="Equation.DSMT4">
                  <p:embed/>
                </p:oleObj>
              </mc:Choice>
              <mc:Fallback>
                <p:oleObj name="Equation" r:id="rId13" imgW="545626" imgH="2030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3346450"/>
                        <a:ext cx="15240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AEA3F452-001B-6030-F155-23C827E83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7000" y="4929188"/>
          <a:ext cx="173513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197" imgH="203112" progId="Equation.DSMT4">
                  <p:embed/>
                </p:oleObj>
              </mc:Choice>
              <mc:Fallback>
                <p:oleObj name="Equation" r:id="rId15" imgW="698197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929188"/>
                        <a:ext cx="173513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A2AA23EC-4F9F-9CFC-99DB-F6FB4C36FD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1788" y="4927600"/>
          <a:ext cx="25177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01309" imgH="228501" progId="Equation.DSMT4">
                  <p:embed/>
                </p:oleObj>
              </mc:Choice>
              <mc:Fallback>
                <p:oleObj name="Equation" r:id="rId17" imgW="901309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4927600"/>
                        <a:ext cx="25177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TextBox 11">
            <a:extLst>
              <a:ext uri="{FF2B5EF4-FFF2-40B4-BE49-F238E27FC236}">
                <a16:creationId xmlns:a16="http://schemas.microsoft.com/office/drawing/2014/main" id="{1BB2F525-0B18-B165-BF89-4CC1AB5FC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3F1D4-2BDA-A18B-BC67-942499F2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Iv) Drawing Polynomials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C6120C3-C515-22C6-BB92-D864898B5B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052513"/>
            <a:ext cx="8353425" cy="647700"/>
          </a:xfrm>
        </p:spPr>
        <p:txBody>
          <a:bodyPr/>
          <a:lstStyle/>
          <a:p>
            <a:pPr eaLnBrk="1" hangingPunct="1"/>
            <a:r>
              <a:rPr lang="en-CA" altLang="en-US"/>
              <a:t>Variables are used to represent an unknown length “x”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60ACCA-B4DB-A183-F743-ADF91B8CC7C2}"/>
              </a:ext>
            </a:extLst>
          </p:cNvPr>
          <p:cNvSpPr/>
          <p:nvPr/>
        </p:nvSpPr>
        <p:spPr>
          <a:xfrm>
            <a:off x="1182688" y="1987550"/>
            <a:ext cx="288925" cy="1439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CBAEB28C-1186-402B-F58B-BF9B019F27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213" y="2492375"/>
          <a:ext cx="3206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835" imgH="139518" progId="Equation.DSMT4">
                  <p:embed/>
                </p:oleObj>
              </mc:Choice>
              <mc:Fallback>
                <p:oleObj name="Equation" r:id="rId3" imgW="126835" imgH="1395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2492375"/>
                        <a:ext cx="3206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94C7F49C-B6D6-6F15-7B8F-FC0150114927}"/>
              </a:ext>
            </a:extLst>
          </p:cNvPr>
          <p:cNvSpPr/>
          <p:nvPr/>
        </p:nvSpPr>
        <p:spPr>
          <a:xfrm>
            <a:off x="750888" y="1987550"/>
            <a:ext cx="360362" cy="1439863"/>
          </a:xfrm>
          <a:prstGeom prst="leftBrace">
            <a:avLst>
              <a:gd name="adj1" fmla="val 58132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20432F6-EABF-BEC4-65D3-7DBDD3E95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3963" y="1681163"/>
          <a:ext cx="1778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8707" imgH="164742" progId="Equation.DSMT4">
                  <p:embed/>
                </p:oleObj>
              </mc:Choice>
              <mc:Fallback>
                <p:oleObj name="Equation" r:id="rId5" imgW="88707" imgH="16474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1681163"/>
                        <a:ext cx="1778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CE12AB0-0685-11A2-E7C7-C99B18861B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075" y="3619500"/>
          <a:ext cx="116363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449" imgH="177646" progId="Equation.DSMT4">
                  <p:embed/>
                </p:oleObj>
              </mc:Choice>
              <mc:Fallback>
                <p:oleObj name="Equation" r:id="rId7" imgW="634449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3619500"/>
                        <a:ext cx="1163638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7C6B836-48C9-9917-95BE-E33330732EBB}"/>
              </a:ext>
            </a:extLst>
          </p:cNvPr>
          <p:cNvSpPr/>
          <p:nvPr/>
        </p:nvSpPr>
        <p:spPr>
          <a:xfrm>
            <a:off x="3163888" y="1965325"/>
            <a:ext cx="288925" cy="1439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0AF6D907-87C4-E95D-C590-884BB6FCBE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2470150"/>
          <a:ext cx="3206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39518" progId="Equation.DSMT4">
                  <p:embed/>
                </p:oleObj>
              </mc:Choice>
              <mc:Fallback>
                <p:oleObj name="Equation" r:id="rId9" imgW="126835" imgH="1395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70150"/>
                        <a:ext cx="3206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eft Brace 10">
            <a:extLst>
              <a:ext uri="{FF2B5EF4-FFF2-40B4-BE49-F238E27FC236}">
                <a16:creationId xmlns:a16="http://schemas.microsoft.com/office/drawing/2014/main" id="{AF42436F-8559-B455-F5D0-61D4C8B0D7C7}"/>
              </a:ext>
            </a:extLst>
          </p:cNvPr>
          <p:cNvSpPr/>
          <p:nvPr/>
        </p:nvSpPr>
        <p:spPr>
          <a:xfrm>
            <a:off x="2732088" y="1965325"/>
            <a:ext cx="360362" cy="1439863"/>
          </a:xfrm>
          <a:prstGeom prst="leftBrace">
            <a:avLst>
              <a:gd name="adj1" fmla="val 58132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3C44615D-E46E-29AD-C5F8-074E07812D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5163" y="1658938"/>
          <a:ext cx="17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707" imgH="164742" progId="Equation.DSMT4">
                  <p:embed/>
                </p:oleObj>
              </mc:Choice>
              <mc:Fallback>
                <p:oleObj name="Equation" r:id="rId10" imgW="88707" imgH="16474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163" y="1658938"/>
                        <a:ext cx="177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BD7FE9E4-8A35-BA5C-62D1-1ABBA755C9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2925" y="3597275"/>
          <a:ext cx="12112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113" imgH="177723" progId="Equation.DSMT4">
                  <p:embed/>
                </p:oleObj>
              </mc:Choice>
              <mc:Fallback>
                <p:oleObj name="Equation" r:id="rId11" imgW="660113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925" y="3597275"/>
                        <a:ext cx="12112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BD5F462C-C675-0C1C-8843-D2BD0CAF9941}"/>
              </a:ext>
            </a:extLst>
          </p:cNvPr>
          <p:cNvSpPr/>
          <p:nvPr/>
        </p:nvSpPr>
        <p:spPr>
          <a:xfrm>
            <a:off x="3586163" y="1955800"/>
            <a:ext cx="287337" cy="14414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572DA4C4-BDBF-B92C-E1D4-87B2F66C5F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5850" y="1649413"/>
          <a:ext cx="1778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707" imgH="164742" progId="Equation.DSMT4">
                  <p:embed/>
                </p:oleObj>
              </mc:Choice>
              <mc:Fallback>
                <p:oleObj name="Equation" r:id="rId13" imgW="88707" imgH="16474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1649413"/>
                        <a:ext cx="1778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6E776C2-C25F-53AF-3677-CE0DA5916FC2}"/>
              </a:ext>
            </a:extLst>
          </p:cNvPr>
          <p:cNvSpPr/>
          <p:nvPr/>
        </p:nvSpPr>
        <p:spPr>
          <a:xfrm>
            <a:off x="4006850" y="1960563"/>
            <a:ext cx="287338" cy="14414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74B9894F-0774-87C3-93A6-58D6EC662C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6538" y="1654175"/>
          <a:ext cx="179387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8707" imgH="164742" progId="Equation.DSMT4">
                  <p:embed/>
                </p:oleObj>
              </mc:Choice>
              <mc:Fallback>
                <p:oleObj name="Equation" r:id="rId14" imgW="88707" imgH="16474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538" y="1654175"/>
                        <a:ext cx="179387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39DA6032-7969-183A-BD97-BBA40889C8C2}"/>
              </a:ext>
            </a:extLst>
          </p:cNvPr>
          <p:cNvSpPr/>
          <p:nvPr/>
        </p:nvSpPr>
        <p:spPr>
          <a:xfrm>
            <a:off x="5934075" y="1979613"/>
            <a:ext cx="1439863" cy="1439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60B82CF4-2938-EDB3-1966-22012CAAD5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2482850"/>
          <a:ext cx="320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835" imgH="139518" progId="Equation.DSMT4">
                  <p:embed/>
                </p:oleObj>
              </mc:Choice>
              <mc:Fallback>
                <p:oleObj name="Equation" r:id="rId15" imgW="126835" imgH="13951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82850"/>
                        <a:ext cx="3206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Left Brace 19">
            <a:extLst>
              <a:ext uri="{FF2B5EF4-FFF2-40B4-BE49-F238E27FC236}">
                <a16:creationId xmlns:a16="http://schemas.microsoft.com/office/drawing/2014/main" id="{6607B07A-C756-A988-F668-4BDC48374C71}"/>
              </a:ext>
            </a:extLst>
          </p:cNvPr>
          <p:cNvSpPr/>
          <p:nvPr/>
        </p:nvSpPr>
        <p:spPr>
          <a:xfrm>
            <a:off x="5502275" y="1979613"/>
            <a:ext cx="360363" cy="1439862"/>
          </a:xfrm>
          <a:prstGeom prst="leftBrace">
            <a:avLst>
              <a:gd name="adj1" fmla="val 58132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CEFD804D-B17F-46F7-1D69-8C6BFF99A9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4788" y="1711325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835" imgH="139518" progId="Equation.DSMT4">
                  <p:embed/>
                </p:oleObj>
              </mc:Choice>
              <mc:Fallback>
                <p:oleObj name="Equation" r:id="rId16" imgW="126835" imgH="13951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4788" y="1711325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>
            <a:extLst>
              <a:ext uri="{FF2B5EF4-FFF2-40B4-BE49-F238E27FC236}">
                <a16:creationId xmlns:a16="http://schemas.microsoft.com/office/drawing/2014/main" id="{CFC719AF-3D5C-2D97-8994-FBD26FF309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6950" y="3587750"/>
          <a:ext cx="11636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725" imgH="203112" progId="Equation.DSMT4">
                  <p:embed/>
                </p:oleObj>
              </mc:Choice>
              <mc:Fallback>
                <p:oleObj name="Equation" r:id="rId18" imgW="634725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3587750"/>
                        <a:ext cx="11636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2290CD85-0DD7-BDCE-C8E8-BA511514A978}"/>
              </a:ext>
            </a:extLst>
          </p:cNvPr>
          <p:cNvSpPr/>
          <p:nvPr/>
        </p:nvSpPr>
        <p:spPr>
          <a:xfrm>
            <a:off x="1200150" y="4627563"/>
            <a:ext cx="288925" cy="2889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6313E3EB-52C4-8996-6B24-1C5A3DFE5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3438" y="4602163"/>
          <a:ext cx="188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707" imgH="164742" progId="Equation.DSMT4">
                  <p:embed/>
                </p:oleObj>
              </mc:Choice>
              <mc:Fallback>
                <p:oleObj name="Equation" r:id="rId20" imgW="88707" imgH="16474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4602163"/>
                        <a:ext cx="188912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4">
            <a:extLst>
              <a:ext uri="{FF2B5EF4-FFF2-40B4-BE49-F238E27FC236}">
                <a16:creationId xmlns:a16="http://schemas.microsoft.com/office/drawing/2014/main" id="{8D015D71-6DF8-26F3-AEFC-92997D0822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1425" y="4227513"/>
          <a:ext cx="17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707" imgH="164742" progId="Equation.DSMT4">
                  <p:embed/>
                </p:oleObj>
              </mc:Choice>
              <mc:Fallback>
                <p:oleObj name="Equation" r:id="rId22" imgW="88707" imgH="16474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4227513"/>
                        <a:ext cx="177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5">
            <a:extLst>
              <a:ext uri="{FF2B5EF4-FFF2-40B4-BE49-F238E27FC236}">
                <a16:creationId xmlns:a16="http://schemas.microsoft.com/office/drawing/2014/main" id="{A5E1B313-641F-4FA0-587E-9F36FC7A2E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8038" y="5089525"/>
          <a:ext cx="102393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558" imgH="177723" progId="Equation.DSMT4">
                  <p:embed/>
                </p:oleObj>
              </mc:Choice>
              <mc:Fallback>
                <p:oleObj name="Equation" r:id="rId23" imgW="558558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5089525"/>
                        <a:ext cx="1023937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48B683DE-8D4A-C3EB-CD44-17BC78607ECB}"/>
              </a:ext>
            </a:extLst>
          </p:cNvPr>
          <p:cNvSpPr/>
          <p:nvPr/>
        </p:nvSpPr>
        <p:spPr>
          <a:xfrm>
            <a:off x="2522538" y="4659313"/>
            <a:ext cx="288925" cy="2889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1" name="Object 18">
            <a:extLst>
              <a:ext uri="{FF2B5EF4-FFF2-40B4-BE49-F238E27FC236}">
                <a16:creationId xmlns:a16="http://schemas.microsoft.com/office/drawing/2014/main" id="{6C21C004-DE3F-E433-9B87-56D4FA216B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3788" y="5443538"/>
          <a:ext cx="10699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693" imgH="177646" progId="Equation.DSMT4">
                  <p:embed/>
                </p:oleObj>
              </mc:Choice>
              <mc:Fallback>
                <p:oleObj name="Equation" r:id="rId25" imgW="583693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5443538"/>
                        <a:ext cx="10699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4B1CF618-4C29-CB60-EABE-8852AE787DA3}"/>
              </a:ext>
            </a:extLst>
          </p:cNvPr>
          <p:cNvSpPr/>
          <p:nvPr/>
        </p:nvSpPr>
        <p:spPr>
          <a:xfrm>
            <a:off x="2876550" y="4664075"/>
            <a:ext cx="288925" cy="2873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658FFE3-88E8-D230-142A-BB94710ED781}"/>
              </a:ext>
            </a:extLst>
          </p:cNvPr>
          <p:cNvSpPr/>
          <p:nvPr/>
        </p:nvSpPr>
        <p:spPr>
          <a:xfrm>
            <a:off x="3230563" y="4668838"/>
            <a:ext cx="288925" cy="2873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8FC4C3-9ACA-20E3-AAD2-A4A29835FDFD}"/>
              </a:ext>
            </a:extLst>
          </p:cNvPr>
          <p:cNvSpPr/>
          <p:nvPr/>
        </p:nvSpPr>
        <p:spPr>
          <a:xfrm>
            <a:off x="3586163" y="4673600"/>
            <a:ext cx="287337" cy="2873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A0B5B1C-E147-872A-28C5-E50F720DC609}"/>
              </a:ext>
            </a:extLst>
          </p:cNvPr>
          <p:cNvSpPr/>
          <p:nvPr/>
        </p:nvSpPr>
        <p:spPr>
          <a:xfrm>
            <a:off x="2527300" y="5013325"/>
            <a:ext cx="288925" cy="2889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16F64D7-8A7F-5737-4AC7-36EFA467FF26}"/>
              </a:ext>
            </a:extLst>
          </p:cNvPr>
          <p:cNvSpPr/>
          <p:nvPr/>
        </p:nvSpPr>
        <p:spPr>
          <a:xfrm>
            <a:off x="2881313" y="5018088"/>
            <a:ext cx="288925" cy="2873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10F7D21-87E4-4070-1E62-ADA38E680C97}"/>
              </a:ext>
            </a:extLst>
          </p:cNvPr>
          <p:cNvSpPr/>
          <p:nvPr/>
        </p:nvSpPr>
        <p:spPr>
          <a:xfrm>
            <a:off x="3235325" y="5022850"/>
            <a:ext cx="288925" cy="2873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911A1EE-85BE-255E-10CB-5788B9888B75}"/>
              </a:ext>
            </a:extLst>
          </p:cNvPr>
          <p:cNvSpPr/>
          <p:nvPr/>
        </p:nvSpPr>
        <p:spPr>
          <a:xfrm>
            <a:off x="4675188" y="4565650"/>
            <a:ext cx="1439862" cy="14398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1" name="Object 19">
            <a:extLst>
              <a:ext uri="{FF2B5EF4-FFF2-40B4-BE49-F238E27FC236}">
                <a16:creationId xmlns:a16="http://schemas.microsoft.com/office/drawing/2014/main" id="{508EF4F5-B32A-3346-C35D-BFB85F317C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5900" y="4297363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835" imgH="139518" progId="Equation.DSMT4">
                  <p:embed/>
                </p:oleObj>
              </mc:Choice>
              <mc:Fallback>
                <p:oleObj name="Equation" r:id="rId27" imgW="126835" imgH="13951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297363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>
            <a:extLst>
              <a:ext uri="{FF2B5EF4-FFF2-40B4-BE49-F238E27FC236}">
                <a16:creationId xmlns:a16="http://schemas.microsoft.com/office/drawing/2014/main" id="{0999394B-1EDD-5557-1C86-6D86B4A2E406}"/>
              </a:ext>
            </a:extLst>
          </p:cNvPr>
          <p:cNvSpPr/>
          <p:nvPr/>
        </p:nvSpPr>
        <p:spPr>
          <a:xfrm>
            <a:off x="6118225" y="4570413"/>
            <a:ext cx="1439863" cy="14398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3" name="Object 20">
            <a:extLst>
              <a:ext uri="{FF2B5EF4-FFF2-40B4-BE49-F238E27FC236}">
                <a16:creationId xmlns:a16="http://schemas.microsoft.com/office/drawing/2014/main" id="{2D118AF3-046E-7B9B-918E-31729E7DE7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8938" y="4302125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835" imgH="139518" progId="Equation.DSMT4">
                  <p:embed/>
                </p:oleObj>
              </mc:Choice>
              <mc:Fallback>
                <p:oleObj name="Equation" r:id="rId28" imgW="126835" imgH="13951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4302125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D0898675-C7D8-B4B8-9DF3-50E19C9A7D88}"/>
              </a:ext>
            </a:extLst>
          </p:cNvPr>
          <p:cNvSpPr/>
          <p:nvPr/>
        </p:nvSpPr>
        <p:spPr>
          <a:xfrm>
            <a:off x="7561263" y="4573588"/>
            <a:ext cx="1439862" cy="14414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5" name="Object 21">
            <a:extLst>
              <a:ext uri="{FF2B5EF4-FFF2-40B4-BE49-F238E27FC236}">
                <a16:creationId xmlns:a16="http://schemas.microsoft.com/office/drawing/2014/main" id="{395B5D53-1B43-A66A-16A8-8075E33D91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1975" y="4306888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835" imgH="139518" progId="Equation.DSMT4">
                  <p:embed/>
                </p:oleObj>
              </mc:Choice>
              <mc:Fallback>
                <p:oleObj name="Equation" r:id="rId29" imgW="126835" imgH="139518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975" y="4306888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3">
            <a:extLst>
              <a:ext uri="{FF2B5EF4-FFF2-40B4-BE49-F238E27FC236}">
                <a16:creationId xmlns:a16="http://schemas.microsoft.com/office/drawing/2014/main" id="{97BF239E-25AB-783B-4DFD-F4CB1E02AA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2713" y="5095875"/>
          <a:ext cx="3190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835" imgH="139518" progId="Equation.DSMT4">
                  <p:embed/>
                </p:oleObj>
              </mc:Choice>
              <mc:Fallback>
                <p:oleObj name="Equation" r:id="rId30" imgW="126835" imgH="13951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3" y="5095875"/>
                        <a:ext cx="31908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Left Brace 47">
            <a:extLst>
              <a:ext uri="{FF2B5EF4-FFF2-40B4-BE49-F238E27FC236}">
                <a16:creationId xmlns:a16="http://schemas.microsoft.com/office/drawing/2014/main" id="{CEFE0D97-0E0E-9146-B753-DE053601BF0C}"/>
              </a:ext>
            </a:extLst>
          </p:cNvPr>
          <p:cNvSpPr/>
          <p:nvPr/>
        </p:nvSpPr>
        <p:spPr>
          <a:xfrm>
            <a:off x="4241800" y="4592638"/>
            <a:ext cx="360363" cy="1439862"/>
          </a:xfrm>
          <a:prstGeom prst="leftBrace">
            <a:avLst>
              <a:gd name="adj1" fmla="val 58132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9" name="Object 24">
            <a:extLst>
              <a:ext uri="{FF2B5EF4-FFF2-40B4-BE49-F238E27FC236}">
                <a16:creationId xmlns:a16="http://schemas.microsoft.com/office/drawing/2014/main" id="{CC517625-F85D-F96D-8749-EDBC803A26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3475" y="6173788"/>
          <a:ext cx="13033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0891" imgH="203112" progId="Equation.DSMT4">
                  <p:embed/>
                </p:oleObj>
              </mc:Choice>
              <mc:Fallback>
                <p:oleObj name="Equation" r:id="rId31" imgW="710891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6173788"/>
                        <a:ext cx="130333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0" name="TextBox 45">
            <a:extLst>
              <a:ext uri="{FF2B5EF4-FFF2-40B4-BE49-F238E27FC236}">
                <a16:creationId xmlns:a16="http://schemas.microsoft.com/office/drawing/2014/main" id="{237839F7-C740-56D8-DE81-69272BA2B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1" grpId="0" animBg="1"/>
      <p:bldP spid="14" grpId="0" animBg="1"/>
      <p:bldP spid="16" grpId="0" animBg="1"/>
      <p:bldP spid="18" grpId="0" animBg="1"/>
      <p:bldP spid="20" grpId="0" animBg="1"/>
      <p:bldP spid="23" grpId="0" animBg="1"/>
      <p:bldP spid="28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4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182C8-206D-97F3-AE23-A97662BF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9875"/>
            <a:ext cx="8353425" cy="8556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Indicate the polynomial expression for each diagram: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6F1A55-9E32-B558-50C7-D98E782D20F5}"/>
              </a:ext>
            </a:extLst>
          </p:cNvPr>
          <p:cNvSpPr/>
          <p:nvPr/>
        </p:nvSpPr>
        <p:spPr>
          <a:xfrm>
            <a:off x="528638" y="1239838"/>
            <a:ext cx="1079500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B76A61-3FF4-E147-F58B-5B6225423C09}"/>
              </a:ext>
            </a:extLst>
          </p:cNvPr>
          <p:cNvSpPr/>
          <p:nvPr/>
        </p:nvSpPr>
        <p:spPr>
          <a:xfrm>
            <a:off x="1703388" y="1230313"/>
            <a:ext cx="250825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3BF165-2624-874B-B5EB-44FED6EA91B6}"/>
              </a:ext>
            </a:extLst>
          </p:cNvPr>
          <p:cNvSpPr/>
          <p:nvPr/>
        </p:nvSpPr>
        <p:spPr>
          <a:xfrm>
            <a:off x="2016125" y="1235075"/>
            <a:ext cx="252413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ACEA9B-1465-275B-4EA7-D6E8EFDB8F23}"/>
              </a:ext>
            </a:extLst>
          </p:cNvPr>
          <p:cNvSpPr/>
          <p:nvPr/>
        </p:nvSpPr>
        <p:spPr>
          <a:xfrm>
            <a:off x="2343150" y="1239838"/>
            <a:ext cx="252413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185C65-0DE5-A342-6711-544A599ED0FB}"/>
              </a:ext>
            </a:extLst>
          </p:cNvPr>
          <p:cNvSpPr/>
          <p:nvPr/>
        </p:nvSpPr>
        <p:spPr>
          <a:xfrm>
            <a:off x="523875" y="2417763"/>
            <a:ext cx="252413" cy="252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BFCB3-0781-0845-09BD-357824FC2B55}"/>
              </a:ext>
            </a:extLst>
          </p:cNvPr>
          <p:cNvSpPr/>
          <p:nvPr/>
        </p:nvSpPr>
        <p:spPr>
          <a:xfrm>
            <a:off x="865188" y="2422525"/>
            <a:ext cx="250825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6078A3-0C15-C40F-C63C-D1049FB2C31A}"/>
              </a:ext>
            </a:extLst>
          </p:cNvPr>
          <p:cNvSpPr/>
          <p:nvPr/>
        </p:nvSpPr>
        <p:spPr>
          <a:xfrm>
            <a:off x="1204913" y="2413000"/>
            <a:ext cx="252412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2B297B-98D4-AE1D-55F9-755AABEFB5DD}"/>
              </a:ext>
            </a:extLst>
          </p:cNvPr>
          <p:cNvSpPr/>
          <p:nvPr/>
        </p:nvSpPr>
        <p:spPr>
          <a:xfrm>
            <a:off x="1546225" y="2417763"/>
            <a:ext cx="252413" cy="252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9E1EFA-2FD5-05C3-37E7-C89A833DA088}"/>
              </a:ext>
            </a:extLst>
          </p:cNvPr>
          <p:cNvSpPr/>
          <p:nvPr/>
        </p:nvSpPr>
        <p:spPr>
          <a:xfrm>
            <a:off x="3840163" y="1244600"/>
            <a:ext cx="1081087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2A4DF6-2395-11BC-6925-F31F6849E2CD}"/>
              </a:ext>
            </a:extLst>
          </p:cNvPr>
          <p:cNvSpPr/>
          <p:nvPr/>
        </p:nvSpPr>
        <p:spPr>
          <a:xfrm rot="16200000">
            <a:off x="5633244" y="1988344"/>
            <a:ext cx="252412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1E4FFF-CFBD-2961-DFE9-5A6FEC8F7C22}"/>
              </a:ext>
            </a:extLst>
          </p:cNvPr>
          <p:cNvSpPr/>
          <p:nvPr/>
        </p:nvSpPr>
        <p:spPr>
          <a:xfrm rot="16200000">
            <a:off x="5625306" y="2328069"/>
            <a:ext cx="250825" cy="1081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C01021-8248-5152-C804-C3D51DB3279F}"/>
              </a:ext>
            </a:extLst>
          </p:cNvPr>
          <p:cNvSpPr/>
          <p:nvPr/>
        </p:nvSpPr>
        <p:spPr>
          <a:xfrm>
            <a:off x="3836988" y="2422525"/>
            <a:ext cx="250825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2BDAB0-3684-4A1D-4DBE-FAE4C638FCE7}"/>
              </a:ext>
            </a:extLst>
          </p:cNvPr>
          <p:cNvSpPr/>
          <p:nvPr/>
        </p:nvSpPr>
        <p:spPr>
          <a:xfrm>
            <a:off x="4176713" y="2427288"/>
            <a:ext cx="252412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E7AE18-EA7E-AB97-6F04-8535BFBFFCAE}"/>
              </a:ext>
            </a:extLst>
          </p:cNvPr>
          <p:cNvSpPr/>
          <p:nvPr/>
        </p:nvSpPr>
        <p:spPr>
          <a:xfrm>
            <a:off x="4518025" y="2417763"/>
            <a:ext cx="252413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10FD89-1E8E-79D6-E3B5-E469DF916F6D}"/>
              </a:ext>
            </a:extLst>
          </p:cNvPr>
          <p:cNvSpPr/>
          <p:nvPr/>
        </p:nvSpPr>
        <p:spPr>
          <a:xfrm>
            <a:off x="4857750" y="2422525"/>
            <a:ext cx="252413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322F07-14F7-1492-C6DD-F93F2CA7AF2D}"/>
              </a:ext>
            </a:extLst>
          </p:cNvPr>
          <p:cNvSpPr/>
          <p:nvPr/>
        </p:nvSpPr>
        <p:spPr>
          <a:xfrm>
            <a:off x="5029200" y="1235075"/>
            <a:ext cx="1079500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29DBDE-0BCE-1266-B1C2-80314D819277}"/>
              </a:ext>
            </a:extLst>
          </p:cNvPr>
          <p:cNvSpPr/>
          <p:nvPr/>
        </p:nvSpPr>
        <p:spPr>
          <a:xfrm>
            <a:off x="6216650" y="1239838"/>
            <a:ext cx="1079500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AA1D4A-C3F8-59AC-D46E-CB1CF0793624}"/>
              </a:ext>
            </a:extLst>
          </p:cNvPr>
          <p:cNvSpPr/>
          <p:nvPr/>
        </p:nvSpPr>
        <p:spPr>
          <a:xfrm>
            <a:off x="3827463" y="2736850"/>
            <a:ext cx="252412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D2F1F6D-D1DC-A353-F08C-7A7A66BE3C6C}"/>
              </a:ext>
            </a:extLst>
          </p:cNvPr>
          <p:cNvSpPr/>
          <p:nvPr/>
        </p:nvSpPr>
        <p:spPr>
          <a:xfrm>
            <a:off x="4168775" y="2741613"/>
            <a:ext cx="250825" cy="250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408D9F4-FEEC-E478-C143-A6EB8CCC4581}"/>
              </a:ext>
            </a:extLst>
          </p:cNvPr>
          <p:cNvSpPr/>
          <p:nvPr/>
        </p:nvSpPr>
        <p:spPr>
          <a:xfrm>
            <a:off x="4508500" y="2732088"/>
            <a:ext cx="252413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19001A0-6184-C56A-A8BF-4EC1525B8AB2}"/>
              </a:ext>
            </a:extLst>
          </p:cNvPr>
          <p:cNvSpPr/>
          <p:nvPr/>
        </p:nvSpPr>
        <p:spPr>
          <a:xfrm>
            <a:off x="4849813" y="2736850"/>
            <a:ext cx="250825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8E9214-7D08-06CD-941F-9EEB7FD8415E}"/>
              </a:ext>
            </a:extLst>
          </p:cNvPr>
          <p:cNvSpPr/>
          <p:nvPr/>
        </p:nvSpPr>
        <p:spPr>
          <a:xfrm>
            <a:off x="295275" y="4300538"/>
            <a:ext cx="1079500" cy="10810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96D4BC5-3D7C-930E-346F-6428E89F60B9}"/>
              </a:ext>
            </a:extLst>
          </p:cNvPr>
          <p:cNvSpPr/>
          <p:nvPr/>
        </p:nvSpPr>
        <p:spPr>
          <a:xfrm rot="10800000">
            <a:off x="3876675" y="4278313"/>
            <a:ext cx="252413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D0BCE71-38D8-84D7-90C0-61D38EBC8113}"/>
              </a:ext>
            </a:extLst>
          </p:cNvPr>
          <p:cNvSpPr/>
          <p:nvPr/>
        </p:nvSpPr>
        <p:spPr>
          <a:xfrm>
            <a:off x="290513" y="5480050"/>
            <a:ext cx="252412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69CB21A-B425-69CB-B9F4-86624A7C12DE}"/>
              </a:ext>
            </a:extLst>
          </p:cNvPr>
          <p:cNvSpPr/>
          <p:nvPr/>
        </p:nvSpPr>
        <p:spPr>
          <a:xfrm>
            <a:off x="631825" y="5484813"/>
            <a:ext cx="252413" cy="250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FCE7A21-FD8C-E886-E5A4-A83538586ED7}"/>
              </a:ext>
            </a:extLst>
          </p:cNvPr>
          <p:cNvSpPr/>
          <p:nvPr/>
        </p:nvSpPr>
        <p:spPr>
          <a:xfrm>
            <a:off x="971550" y="5475288"/>
            <a:ext cx="252413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727A32F-8DD8-71F8-D936-70562AB8F662}"/>
              </a:ext>
            </a:extLst>
          </p:cNvPr>
          <p:cNvSpPr/>
          <p:nvPr/>
        </p:nvSpPr>
        <p:spPr>
          <a:xfrm>
            <a:off x="1312863" y="5480050"/>
            <a:ext cx="252412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E1B081D-CB14-ABD2-9116-7EC55FCEE0D8}"/>
              </a:ext>
            </a:extLst>
          </p:cNvPr>
          <p:cNvSpPr/>
          <p:nvPr/>
        </p:nvSpPr>
        <p:spPr>
          <a:xfrm>
            <a:off x="1482725" y="4292600"/>
            <a:ext cx="1081088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57737A2-0A16-98C0-36D7-68D2B4F31EBD}"/>
              </a:ext>
            </a:extLst>
          </p:cNvPr>
          <p:cNvSpPr/>
          <p:nvPr/>
        </p:nvSpPr>
        <p:spPr>
          <a:xfrm>
            <a:off x="2671763" y="4283075"/>
            <a:ext cx="1079500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1B1B64A-1318-1135-92C0-C276D92B775E}"/>
              </a:ext>
            </a:extLst>
          </p:cNvPr>
          <p:cNvSpPr/>
          <p:nvPr/>
        </p:nvSpPr>
        <p:spPr>
          <a:xfrm>
            <a:off x="282575" y="5792788"/>
            <a:ext cx="250825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06167DA-DFE5-7C9A-0403-F9154A1E5C3A}"/>
              </a:ext>
            </a:extLst>
          </p:cNvPr>
          <p:cNvSpPr/>
          <p:nvPr/>
        </p:nvSpPr>
        <p:spPr>
          <a:xfrm>
            <a:off x="622300" y="5797550"/>
            <a:ext cx="252413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208B66A-9CCC-894D-37AD-B8AC651CF63D}"/>
              </a:ext>
            </a:extLst>
          </p:cNvPr>
          <p:cNvSpPr/>
          <p:nvPr/>
        </p:nvSpPr>
        <p:spPr>
          <a:xfrm>
            <a:off x="963613" y="5789613"/>
            <a:ext cx="250825" cy="250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767156A-B2B4-D578-2A5E-529246FACD9F}"/>
              </a:ext>
            </a:extLst>
          </p:cNvPr>
          <p:cNvSpPr/>
          <p:nvPr/>
        </p:nvSpPr>
        <p:spPr>
          <a:xfrm>
            <a:off x="1303338" y="5792788"/>
            <a:ext cx="252412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8B04965-D00F-7EAA-1B48-3AA8FEA2D41E}"/>
              </a:ext>
            </a:extLst>
          </p:cNvPr>
          <p:cNvSpPr/>
          <p:nvPr/>
        </p:nvSpPr>
        <p:spPr>
          <a:xfrm>
            <a:off x="2697163" y="5453063"/>
            <a:ext cx="252412" cy="252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D4F6068-5292-F3A3-21E6-3A4B1A788649}"/>
              </a:ext>
            </a:extLst>
          </p:cNvPr>
          <p:cNvSpPr/>
          <p:nvPr/>
        </p:nvSpPr>
        <p:spPr>
          <a:xfrm>
            <a:off x="3038475" y="5457825"/>
            <a:ext cx="252413" cy="250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1FFC901-767F-12DA-045C-6BC2FD838D83}"/>
              </a:ext>
            </a:extLst>
          </p:cNvPr>
          <p:cNvSpPr/>
          <p:nvPr/>
        </p:nvSpPr>
        <p:spPr>
          <a:xfrm>
            <a:off x="2689225" y="5765800"/>
            <a:ext cx="252413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337BCE7-0E73-2FFB-CE81-A25A31452798}"/>
              </a:ext>
            </a:extLst>
          </p:cNvPr>
          <p:cNvSpPr/>
          <p:nvPr/>
        </p:nvSpPr>
        <p:spPr>
          <a:xfrm rot="10800000">
            <a:off x="4230688" y="4268788"/>
            <a:ext cx="252412" cy="10810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E297670C-B239-0379-2727-5661981D0E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763" y="2911475"/>
          <a:ext cx="55721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536" imgH="203024" progId="Equation.DSMT4">
                  <p:embed/>
                </p:oleObj>
              </mc:Choice>
              <mc:Fallback>
                <p:oleObj name="Equation" r:id="rId3" imgW="304536" imgH="2030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3" y="2911475"/>
                        <a:ext cx="55721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AA466C31-8489-B4E8-74EE-863B544027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2938463"/>
          <a:ext cx="55721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404" imgH="177569" progId="Equation.DSMT4">
                  <p:embed/>
                </p:oleObj>
              </mc:Choice>
              <mc:Fallback>
                <p:oleObj name="Equation" r:id="rId5" imgW="304404" imgH="17756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2938463"/>
                        <a:ext cx="55721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54CD29D8-2522-A68A-BC79-47D46B662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2925" y="2963863"/>
          <a:ext cx="2317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80" imgH="164814" progId="Equation.DSMT4">
                  <p:embed/>
                </p:oleObj>
              </mc:Choice>
              <mc:Fallback>
                <p:oleObj name="Equation" r:id="rId7" imgW="126780" imgH="16481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2963863"/>
                        <a:ext cx="23177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">
            <a:extLst>
              <a:ext uri="{FF2B5EF4-FFF2-40B4-BE49-F238E27FC236}">
                <a16:creationId xmlns:a16="http://schemas.microsoft.com/office/drawing/2014/main" id="{69BDEBAD-FCCC-A76E-3B93-305D3504A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4750" y="3265488"/>
          <a:ext cx="6731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3265488"/>
                        <a:ext cx="6731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6">
            <a:extLst>
              <a:ext uri="{FF2B5EF4-FFF2-40B4-BE49-F238E27FC236}">
                <a16:creationId xmlns:a16="http://schemas.microsoft.com/office/drawing/2014/main" id="{ABAF3256-2437-CC45-CC9F-535AECDEA6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1013" y="3262313"/>
          <a:ext cx="9509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474" imgH="253890" progId="Equation.DSMT4">
                  <p:embed/>
                </p:oleObj>
              </mc:Choice>
              <mc:Fallback>
                <p:oleObj name="Equation" r:id="rId11" imgW="520474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013" y="3262313"/>
                        <a:ext cx="950912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7">
            <a:extLst>
              <a:ext uri="{FF2B5EF4-FFF2-40B4-BE49-F238E27FC236}">
                <a16:creationId xmlns:a16="http://schemas.microsoft.com/office/drawing/2014/main" id="{54D1D2C4-7E8E-8D8B-EE76-D4651A0C14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4788" y="3333750"/>
          <a:ext cx="2079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3333750"/>
                        <a:ext cx="2079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">
            <a:extLst>
              <a:ext uri="{FF2B5EF4-FFF2-40B4-BE49-F238E27FC236}">
                <a16:creationId xmlns:a16="http://schemas.microsoft.com/office/drawing/2014/main" id="{949087F5-9D5D-C9F7-AE25-D3AAAC36BE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" y="6249988"/>
          <a:ext cx="5572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536" imgH="203024" progId="Equation.DSMT4">
                  <p:embed/>
                </p:oleObj>
              </mc:Choice>
              <mc:Fallback>
                <p:oleObj name="Equation" r:id="rId15" imgW="304536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6249988"/>
                        <a:ext cx="5572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633504BD-923F-6949-A736-6622D43F5C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1225" y="6276975"/>
          <a:ext cx="71913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359" imgH="177646" progId="Equation.DSMT4">
                  <p:embed/>
                </p:oleObj>
              </mc:Choice>
              <mc:Fallback>
                <p:oleObj name="Equation" r:id="rId16" imgW="393359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6276975"/>
                        <a:ext cx="719138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3">
            <a:extLst>
              <a:ext uri="{FF2B5EF4-FFF2-40B4-BE49-F238E27FC236}">
                <a16:creationId xmlns:a16="http://schemas.microsoft.com/office/drawing/2014/main" id="{7B8DB25F-5CF2-3BF4-3AC4-795A304530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8150" y="6278563"/>
          <a:ext cx="2095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102" imgH="177492" progId="Equation.DSMT4">
                  <p:embed/>
                </p:oleObj>
              </mc:Choice>
              <mc:Fallback>
                <p:oleObj name="Equation" r:id="rId18" imgW="114102" imgH="17749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6278563"/>
                        <a:ext cx="2095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53" name="TextBox 49">
            <a:extLst>
              <a:ext uri="{FF2B5EF4-FFF2-40B4-BE49-F238E27FC236}">
                <a16:creationId xmlns:a16="http://schemas.microsoft.com/office/drawing/2014/main" id="{41564577-CA0A-D59D-78EB-6C694C9FC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FDB7-9B4A-5B6F-752D-2E0E60969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v) Zero Pairs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E30E09C9-1717-3FAD-CBDB-2D016648B0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7000" y="944563"/>
            <a:ext cx="8318500" cy="1152525"/>
          </a:xfrm>
        </p:spPr>
        <p:txBody>
          <a:bodyPr/>
          <a:lstStyle/>
          <a:p>
            <a:pPr eaLnBrk="1" hangingPunct="1"/>
            <a:r>
              <a:rPr lang="en-CA" altLang="en-US" sz="2300"/>
              <a:t>Whenever we add a pair of negative and positive values together, their sum will be zero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30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F879ACA-6486-7E17-2E72-9BEAB59C9E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838" y="1779588"/>
          <a:ext cx="17113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253890" progId="Equation.DSMT4">
                  <p:embed/>
                </p:oleObj>
              </mc:Choice>
              <mc:Fallback>
                <p:oleObj name="Equation" r:id="rId3" imgW="723586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1779588"/>
                        <a:ext cx="17113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F8F3888D-E70B-44F7-E23B-CC13903606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4475" y="1784350"/>
          <a:ext cx="17700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53890" progId="Equation.DSMT4">
                  <p:embed/>
                </p:oleObj>
              </mc:Choice>
              <mc:Fallback>
                <p:oleObj name="Equation" r:id="rId5" imgW="748975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1784350"/>
                        <a:ext cx="17700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CF01FDD-8FE6-F302-2D9B-750325BE75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5863" y="1801813"/>
          <a:ext cx="21907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6698" imgH="253890" progId="Equation.DSMT4">
                  <p:embed/>
                </p:oleObj>
              </mc:Choice>
              <mc:Fallback>
                <p:oleObj name="Equation" r:id="rId7" imgW="926698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863" y="1801813"/>
                        <a:ext cx="21907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Content Placeholder 2">
            <a:extLst>
              <a:ext uri="{FF2B5EF4-FFF2-40B4-BE49-F238E27FC236}">
                <a16:creationId xmlns:a16="http://schemas.microsoft.com/office/drawing/2014/main" id="{81381608-A457-0344-0D94-EB08551D17D6}"/>
              </a:ext>
            </a:extLst>
          </p:cNvPr>
          <p:cNvSpPr txBox="1">
            <a:spLocks/>
          </p:cNvSpPr>
          <p:nvPr/>
        </p:nvSpPr>
        <p:spPr bwMode="auto">
          <a:xfrm>
            <a:off x="252413" y="3208338"/>
            <a:ext cx="57181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CA" altLang="en-US" sz="2200"/>
              <a:t>Ex: Simplify the following expressions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sz="22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60B3FD-67F5-BB5A-F5B0-DB8E40F79E6F}"/>
              </a:ext>
            </a:extLst>
          </p:cNvPr>
          <p:cNvSpPr/>
          <p:nvPr/>
        </p:nvSpPr>
        <p:spPr>
          <a:xfrm>
            <a:off x="587375" y="2319338"/>
            <a:ext cx="250825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4BA516-3E56-AA72-19C1-EA618C491B08}"/>
              </a:ext>
            </a:extLst>
          </p:cNvPr>
          <p:cNvSpPr/>
          <p:nvPr/>
        </p:nvSpPr>
        <p:spPr>
          <a:xfrm>
            <a:off x="1303338" y="2311400"/>
            <a:ext cx="252412" cy="250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2E937F-C07B-5D3F-2259-F3AB5C5B9500}"/>
              </a:ext>
            </a:extLst>
          </p:cNvPr>
          <p:cNvSpPr/>
          <p:nvPr/>
        </p:nvSpPr>
        <p:spPr>
          <a:xfrm>
            <a:off x="2541588" y="2405063"/>
            <a:ext cx="250825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B87233-3118-7A62-05C5-6DF989589EE8}"/>
              </a:ext>
            </a:extLst>
          </p:cNvPr>
          <p:cNvSpPr/>
          <p:nvPr/>
        </p:nvSpPr>
        <p:spPr>
          <a:xfrm>
            <a:off x="3459163" y="2395538"/>
            <a:ext cx="252412" cy="252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4823C0-CB36-8732-54D0-66A11D18BE51}"/>
              </a:ext>
            </a:extLst>
          </p:cNvPr>
          <p:cNvSpPr/>
          <p:nvPr/>
        </p:nvSpPr>
        <p:spPr>
          <a:xfrm>
            <a:off x="2544763" y="2744788"/>
            <a:ext cx="252412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222EEB-3BD5-4522-21BC-692E2AFA969A}"/>
              </a:ext>
            </a:extLst>
          </p:cNvPr>
          <p:cNvSpPr/>
          <p:nvPr/>
        </p:nvSpPr>
        <p:spPr>
          <a:xfrm>
            <a:off x="3463925" y="2736850"/>
            <a:ext cx="252413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C35ED2-8737-37C9-299B-D00CA8F79F15}"/>
              </a:ext>
            </a:extLst>
          </p:cNvPr>
          <p:cNvSpPr/>
          <p:nvPr/>
        </p:nvSpPr>
        <p:spPr>
          <a:xfrm>
            <a:off x="2846388" y="2400300"/>
            <a:ext cx="250825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17CC0BA-409A-0E86-CC8F-B1A34ADDEA74}"/>
              </a:ext>
            </a:extLst>
          </p:cNvPr>
          <p:cNvSpPr/>
          <p:nvPr/>
        </p:nvSpPr>
        <p:spPr>
          <a:xfrm>
            <a:off x="3763963" y="2390775"/>
            <a:ext cx="252412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2B978E-772B-5306-59D4-08FE307B1BEC}"/>
              </a:ext>
            </a:extLst>
          </p:cNvPr>
          <p:cNvSpPr/>
          <p:nvPr/>
        </p:nvSpPr>
        <p:spPr>
          <a:xfrm rot="16200000">
            <a:off x="5042694" y="2001044"/>
            <a:ext cx="250825" cy="10810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9F569-7D65-028D-84D1-81AD2A675A38}"/>
              </a:ext>
            </a:extLst>
          </p:cNvPr>
          <p:cNvSpPr/>
          <p:nvPr/>
        </p:nvSpPr>
        <p:spPr>
          <a:xfrm rot="16200000">
            <a:off x="5033168" y="2342357"/>
            <a:ext cx="252413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98A5EA-A737-05A2-EA51-DCD52A271037}"/>
              </a:ext>
            </a:extLst>
          </p:cNvPr>
          <p:cNvSpPr/>
          <p:nvPr/>
        </p:nvSpPr>
        <p:spPr>
          <a:xfrm rot="16200000">
            <a:off x="6337300" y="1992313"/>
            <a:ext cx="252413" cy="10810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71D52E-21AC-35DA-1574-9455C200A5CA}"/>
              </a:ext>
            </a:extLst>
          </p:cNvPr>
          <p:cNvSpPr/>
          <p:nvPr/>
        </p:nvSpPr>
        <p:spPr>
          <a:xfrm rot="16200000">
            <a:off x="6328568" y="2332832"/>
            <a:ext cx="252413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27063B-E307-03D8-061C-445FB72D9692}"/>
              </a:ext>
            </a:extLst>
          </p:cNvPr>
          <p:cNvSpPr/>
          <p:nvPr/>
        </p:nvSpPr>
        <p:spPr>
          <a:xfrm>
            <a:off x="290513" y="3798888"/>
            <a:ext cx="1081087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8BF2DB1-96D6-CB13-F306-0CC6F52AF91E}"/>
              </a:ext>
            </a:extLst>
          </p:cNvPr>
          <p:cNvSpPr/>
          <p:nvPr/>
        </p:nvSpPr>
        <p:spPr>
          <a:xfrm rot="16200000">
            <a:off x="2568575" y="4516438"/>
            <a:ext cx="250825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992CB41-9599-0B60-4BBC-FF3F2FF10F28}"/>
              </a:ext>
            </a:extLst>
          </p:cNvPr>
          <p:cNvSpPr/>
          <p:nvPr/>
        </p:nvSpPr>
        <p:spPr>
          <a:xfrm rot="16200000">
            <a:off x="2559050" y="4843463"/>
            <a:ext cx="250825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E1B2D08-BE9B-A7FD-A6C4-FDD01A8372D2}"/>
              </a:ext>
            </a:extLst>
          </p:cNvPr>
          <p:cNvSpPr/>
          <p:nvPr/>
        </p:nvSpPr>
        <p:spPr>
          <a:xfrm>
            <a:off x="3352800" y="3781425"/>
            <a:ext cx="250825" cy="250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FC0BE87-3EF6-BB3D-B8AF-609541376C3E}"/>
              </a:ext>
            </a:extLst>
          </p:cNvPr>
          <p:cNvSpPr/>
          <p:nvPr/>
        </p:nvSpPr>
        <p:spPr>
          <a:xfrm>
            <a:off x="1770063" y="4108450"/>
            <a:ext cx="252412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0DAB0C-02FA-E6CA-BC90-7DF4E37FFA12}"/>
              </a:ext>
            </a:extLst>
          </p:cNvPr>
          <p:cNvSpPr/>
          <p:nvPr/>
        </p:nvSpPr>
        <p:spPr>
          <a:xfrm>
            <a:off x="1425575" y="4421188"/>
            <a:ext cx="250825" cy="25241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7B1978-5D91-8F61-7D9A-EB00CC07ECDF}"/>
              </a:ext>
            </a:extLst>
          </p:cNvPr>
          <p:cNvSpPr/>
          <p:nvPr/>
        </p:nvSpPr>
        <p:spPr>
          <a:xfrm>
            <a:off x="1428750" y="3794125"/>
            <a:ext cx="252413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D3CFB12-D930-BED6-EC98-DAB839F58681}"/>
              </a:ext>
            </a:extLst>
          </p:cNvPr>
          <p:cNvSpPr/>
          <p:nvPr/>
        </p:nvSpPr>
        <p:spPr>
          <a:xfrm>
            <a:off x="295275" y="4970463"/>
            <a:ext cx="1079500" cy="10810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A7CABC-69F5-42C0-F33C-1C47E03F21B9}"/>
              </a:ext>
            </a:extLst>
          </p:cNvPr>
          <p:cNvSpPr/>
          <p:nvPr/>
        </p:nvSpPr>
        <p:spPr>
          <a:xfrm>
            <a:off x="2155825" y="3781425"/>
            <a:ext cx="1079500" cy="10795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079F7DD-059E-6F78-622D-962EB02E044E}"/>
              </a:ext>
            </a:extLst>
          </p:cNvPr>
          <p:cNvSpPr/>
          <p:nvPr/>
        </p:nvSpPr>
        <p:spPr>
          <a:xfrm>
            <a:off x="3357563" y="4418013"/>
            <a:ext cx="250825" cy="250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29CED7-F3CB-C5F5-37F9-4C93AD8274B7}"/>
              </a:ext>
            </a:extLst>
          </p:cNvPr>
          <p:cNvSpPr/>
          <p:nvPr/>
        </p:nvSpPr>
        <p:spPr>
          <a:xfrm>
            <a:off x="3348038" y="4098925"/>
            <a:ext cx="252412" cy="252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B03E2DA-87EC-99E1-3630-F318262FA379}"/>
              </a:ext>
            </a:extLst>
          </p:cNvPr>
          <p:cNvSpPr/>
          <p:nvPr/>
        </p:nvSpPr>
        <p:spPr>
          <a:xfrm>
            <a:off x="1779588" y="3794125"/>
            <a:ext cx="250825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C5467A-6EE6-E04F-1287-012FEBB75E77}"/>
              </a:ext>
            </a:extLst>
          </p:cNvPr>
          <p:cNvSpPr/>
          <p:nvPr/>
        </p:nvSpPr>
        <p:spPr>
          <a:xfrm>
            <a:off x="1420813" y="4108450"/>
            <a:ext cx="250825" cy="25241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8817C27-31C8-1350-4CB7-E1764123A12E}"/>
              </a:ext>
            </a:extLst>
          </p:cNvPr>
          <p:cNvSpPr/>
          <p:nvPr/>
        </p:nvSpPr>
        <p:spPr>
          <a:xfrm>
            <a:off x="1438275" y="4973638"/>
            <a:ext cx="252413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3D6FD2-03EA-1291-1E0C-8D35EED6640E}"/>
              </a:ext>
            </a:extLst>
          </p:cNvPr>
          <p:cNvSpPr/>
          <p:nvPr/>
        </p:nvSpPr>
        <p:spPr>
          <a:xfrm>
            <a:off x="1765300" y="4978400"/>
            <a:ext cx="252413" cy="10795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5" name="Object 5">
            <a:extLst>
              <a:ext uri="{FF2B5EF4-FFF2-40B4-BE49-F238E27FC236}">
                <a16:creationId xmlns:a16="http://schemas.microsoft.com/office/drawing/2014/main" id="{1E87B530-EF00-1EC0-D1A5-0C25E6E854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8813" y="4519613"/>
          <a:ext cx="96043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48" imgH="203024" progId="Equation.DSMT4">
                  <p:embed/>
                </p:oleObj>
              </mc:Choice>
              <mc:Fallback>
                <p:oleObj name="Equation" r:id="rId9" imgW="406048" imgH="2030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4519613"/>
                        <a:ext cx="960437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8" name="TextBox 35">
            <a:extLst>
              <a:ext uri="{FF2B5EF4-FFF2-40B4-BE49-F238E27FC236}">
                <a16:creationId xmlns:a16="http://schemas.microsoft.com/office/drawing/2014/main" id="{64CE7274-2797-2B00-7155-A342BE82C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33D2BE-BB9F-37C6-A8F3-085873C651CC}"/>
              </a:ext>
            </a:extLst>
          </p:cNvPr>
          <p:cNvSpPr/>
          <p:nvPr/>
        </p:nvSpPr>
        <p:spPr>
          <a:xfrm>
            <a:off x="3513138" y="1144588"/>
            <a:ext cx="530225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904DC3-2386-5309-A14C-A3FC2B434516}"/>
              </a:ext>
            </a:extLst>
          </p:cNvPr>
          <p:cNvSpPr/>
          <p:nvPr/>
        </p:nvSpPr>
        <p:spPr>
          <a:xfrm>
            <a:off x="4110038" y="113665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91B0AC-D1FF-FD3F-A922-1BD08392474E}"/>
              </a:ext>
            </a:extLst>
          </p:cNvPr>
          <p:cNvSpPr/>
          <p:nvPr/>
        </p:nvSpPr>
        <p:spPr>
          <a:xfrm>
            <a:off x="4114800" y="1731963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D4BBCD-88AD-045C-1CAE-4D5B30515D4B}"/>
              </a:ext>
            </a:extLst>
          </p:cNvPr>
          <p:cNvSpPr/>
          <p:nvPr/>
        </p:nvSpPr>
        <p:spPr>
          <a:xfrm rot="16200000">
            <a:off x="3701256" y="2113757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B8040C-0281-C23C-FC20-AD9D956814E7}"/>
              </a:ext>
            </a:extLst>
          </p:cNvPr>
          <p:cNvSpPr/>
          <p:nvPr/>
        </p:nvSpPr>
        <p:spPr>
          <a:xfrm>
            <a:off x="3522663" y="24860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26D0A3-0745-8581-1D4D-15C7AAA1B35F}"/>
              </a:ext>
            </a:extLst>
          </p:cNvPr>
          <p:cNvSpPr/>
          <p:nvPr/>
        </p:nvSpPr>
        <p:spPr>
          <a:xfrm>
            <a:off x="3702050" y="24892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9550DA-BE5D-6185-F38E-0E087AA12AE9}"/>
              </a:ext>
            </a:extLst>
          </p:cNvPr>
          <p:cNvSpPr/>
          <p:nvPr/>
        </p:nvSpPr>
        <p:spPr>
          <a:xfrm>
            <a:off x="3881438" y="24812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5609" name="Object 6">
            <a:extLst>
              <a:ext uri="{FF2B5EF4-FFF2-40B4-BE49-F238E27FC236}">
                <a16:creationId xmlns:a16="http://schemas.microsoft.com/office/drawing/2014/main" id="{ADDFFC64-4969-6DB7-F46F-226BF58169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5775" y="1109663"/>
          <a:ext cx="4270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24" imgH="203024" progId="Equation.DSMT4">
                  <p:embed/>
                </p:oleObj>
              </mc:Choice>
              <mc:Fallback>
                <p:oleObj name="Equation" r:id="rId3" imgW="203024" imgH="2030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775" y="1109663"/>
                        <a:ext cx="4270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7">
            <a:extLst>
              <a:ext uri="{FF2B5EF4-FFF2-40B4-BE49-F238E27FC236}">
                <a16:creationId xmlns:a16="http://schemas.microsoft.com/office/drawing/2014/main" id="{32F34A28-7CC6-5A22-0512-7E6B8355F6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1913" y="1141413"/>
          <a:ext cx="4270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24" imgH="203024" progId="Equation.DSMT4">
                  <p:embed/>
                </p:oleObj>
              </mc:Choice>
              <mc:Fallback>
                <p:oleObj name="Equation" r:id="rId5" imgW="203024" imgH="2030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1141413"/>
                        <a:ext cx="4270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8">
            <a:extLst>
              <a:ext uri="{FF2B5EF4-FFF2-40B4-BE49-F238E27FC236}">
                <a16:creationId xmlns:a16="http://schemas.microsoft.com/office/drawing/2014/main" id="{8C5D5C4A-C5C8-6962-FB26-F2BF3C9FF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0225" y="2808288"/>
          <a:ext cx="4270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24" imgH="203024" progId="Equation.DSMT4">
                  <p:embed/>
                </p:oleObj>
              </mc:Choice>
              <mc:Fallback>
                <p:oleObj name="Equation" r:id="rId7" imgW="203024" imgH="2030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225" y="2808288"/>
                        <a:ext cx="4270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9">
            <a:extLst>
              <a:ext uri="{FF2B5EF4-FFF2-40B4-BE49-F238E27FC236}">
                <a16:creationId xmlns:a16="http://schemas.microsoft.com/office/drawing/2014/main" id="{ADE37275-B19C-6860-E2B5-9504593449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2813050"/>
          <a:ext cx="454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203024" progId="Equation.DSMT4">
                  <p:embed/>
                </p:oleObj>
              </mc:Choice>
              <mc:Fallback>
                <p:oleObj name="Equation" r:id="rId9" imgW="215713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813050"/>
                        <a:ext cx="45402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0">
            <a:extLst>
              <a:ext uri="{FF2B5EF4-FFF2-40B4-BE49-F238E27FC236}">
                <a16:creationId xmlns:a16="http://schemas.microsoft.com/office/drawing/2014/main" id="{4DAB04F7-8306-59CC-4243-1DB5CABCF7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4988" y="4279900"/>
          <a:ext cx="4270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24" imgH="203024" progId="Equation.DSMT4">
                  <p:embed/>
                </p:oleObj>
              </mc:Choice>
              <mc:Fallback>
                <p:oleObj name="Equation" r:id="rId11" imgW="203024" imgH="2030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4279900"/>
                        <a:ext cx="42703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1">
            <a:extLst>
              <a:ext uri="{FF2B5EF4-FFF2-40B4-BE49-F238E27FC236}">
                <a16:creationId xmlns:a16="http://schemas.microsoft.com/office/drawing/2014/main" id="{9B127546-C29B-CD1D-FD84-4EF822F195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8425" y="4283075"/>
          <a:ext cx="454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713" imgH="203024" progId="Equation.DSMT4">
                  <p:embed/>
                </p:oleObj>
              </mc:Choice>
              <mc:Fallback>
                <p:oleObj name="Equation" r:id="rId13" imgW="215713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4283075"/>
                        <a:ext cx="45402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28A06274-90A3-4B3B-E109-574A68CC7582}"/>
              </a:ext>
            </a:extLst>
          </p:cNvPr>
          <p:cNvSpPr/>
          <p:nvPr/>
        </p:nvSpPr>
        <p:spPr>
          <a:xfrm>
            <a:off x="3505200" y="1727200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238397-B00A-3E85-DBFE-3255B68B91D7}"/>
              </a:ext>
            </a:extLst>
          </p:cNvPr>
          <p:cNvSpPr/>
          <p:nvPr/>
        </p:nvSpPr>
        <p:spPr>
          <a:xfrm>
            <a:off x="4297363" y="1136650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56997A9-54AA-92F3-FAAA-F91C2EDB65B4}"/>
              </a:ext>
            </a:extLst>
          </p:cNvPr>
          <p:cNvSpPr/>
          <p:nvPr/>
        </p:nvSpPr>
        <p:spPr>
          <a:xfrm>
            <a:off x="4302125" y="1719263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7B42B3-DEBD-5AFF-C91F-A3528705F642}"/>
              </a:ext>
            </a:extLst>
          </p:cNvPr>
          <p:cNvSpPr/>
          <p:nvPr/>
        </p:nvSpPr>
        <p:spPr>
          <a:xfrm>
            <a:off x="4894263" y="1719263"/>
            <a:ext cx="528637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9DF19-1A80-F6B2-BAC3-E7F49E317E6E}"/>
              </a:ext>
            </a:extLst>
          </p:cNvPr>
          <p:cNvSpPr/>
          <p:nvPr/>
        </p:nvSpPr>
        <p:spPr>
          <a:xfrm>
            <a:off x="4911725" y="23018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912B24D-1DBA-69CB-6351-31C86082DB5E}"/>
              </a:ext>
            </a:extLst>
          </p:cNvPr>
          <p:cNvSpPr/>
          <p:nvPr/>
        </p:nvSpPr>
        <p:spPr>
          <a:xfrm>
            <a:off x="5091113" y="22923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39C05FC-5917-5E99-A5D6-95C3492FDCBB}"/>
              </a:ext>
            </a:extLst>
          </p:cNvPr>
          <p:cNvSpPr/>
          <p:nvPr/>
        </p:nvSpPr>
        <p:spPr>
          <a:xfrm>
            <a:off x="5270500" y="22971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447D7A1-1A71-085B-7302-A8D7DF0A5654}"/>
              </a:ext>
            </a:extLst>
          </p:cNvPr>
          <p:cNvSpPr/>
          <p:nvPr/>
        </p:nvSpPr>
        <p:spPr>
          <a:xfrm>
            <a:off x="4311650" y="23066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82AF192-E432-2CFC-CC47-E08ADFDC8B88}"/>
              </a:ext>
            </a:extLst>
          </p:cNvPr>
          <p:cNvSpPr/>
          <p:nvPr/>
        </p:nvSpPr>
        <p:spPr>
          <a:xfrm>
            <a:off x="4503738" y="2311400"/>
            <a:ext cx="123825" cy="1222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90CD173-73CA-D222-300F-F627368BA097}"/>
              </a:ext>
            </a:extLst>
          </p:cNvPr>
          <p:cNvSpPr/>
          <p:nvPr/>
        </p:nvSpPr>
        <p:spPr>
          <a:xfrm>
            <a:off x="4683125" y="23145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7DDEA0-1DF6-5368-62A1-3C1CB7A6D644}"/>
              </a:ext>
            </a:extLst>
          </p:cNvPr>
          <p:cNvSpPr/>
          <p:nvPr/>
        </p:nvSpPr>
        <p:spPr>
          <a:xfrm>
            <a:off x="4899025" y="1144588"/>
            <a:ext cx="5286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4055C6A-A9FF-2C58-420E-378037D54852}"/>
              </a:ext>
            </a:extLst>
          </p:cNvPr>
          <p:cNvSpPr/>
          <p:nvPr/>
        </p:nvSpPr>
        <p:spPr>
          <a:xfrm>
            <a:off x="3544888" y="433705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39475C4-DF2C-71B4-124E-628E49302F7E}"/>
              </a:ext>
            </a:extLst>
          </p:cNvPr>
          <p:cNvSpPr/>
          <p:nvPr/>
        </p:nvSpPr>
        <p:spPr>
          <a:xfrm>
            <a:off x="4759325" y="4919663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9AD89C3-9929-B7A0-7E3A-4AB136498156}"/>
              </a:ext>
            </a:extLst>
          </p:cNvPr>
          <p:cNvSpPr/>
          <p:nvPr/>
        </p:nvSpPr>
        <p:spPr>
          <a:xfrm>
            <a:off x="4953000" y="4910138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A130041-6759-1F01-0051-74708312AD13}"/>
              </a:ext>
            </a:extLst>
          </p:cNvPr>
          <p:cNvSpPr/>
          <p:nvPr/>
        </p:nvSpPr>
        <p:spPr>
          <a:xfrm rot="16200000">
            <a:off x="3733006" y="5304632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7F9306D-C14D-C386-62D3-58AC93685D9C}"/>
              </a:ext>
            </a:extLst>
          </p:cNvPr>
          <p:cNvSpPr/>
          <p:nvPr/>
        </p:nvSpPr>
        <p:spPr>
          <a:xfrm>
            <a:off x="3540125" y="59134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01CE51-A31B-F196-9DDD-FB303D06F778}"/>
              </a:ext>
            </a:extLst>
          </p:cNvPr>
          <p:cNvSpPr/>
          <p:nvPr/>
        </p:nvSpPr>
        <p:spPr>
          <a:xfrm>
            <a:off x="3719513" y="59134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FC490D-B6E1-5ACE-E63F-0FC922DEE02B}"/>
              </a:ext>
            </a:extLst>
          </p:cNvPr>
          <p:cNvSpPr/>
          <p:nvPr/>
        </p:nvSpPr>
        <p:spPr>
          <a:xfrm>
            <a:off x="3898900" y="59134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2B4889F-65A0-7792-3EA5-10C4369E8823}"/>
              </a:ext>
            </a:extLst>
          </p:cNvPr>
          <p:cNvSpPr/>
          <p:nvPr/>
        </p:nvSpPr>
        <p:spPr>
          <a:xfrm>
            <a:off x="3535363" y="49196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1F28CBD-753E-5702-09B0-CB7520EC4D83}"/>
              </a:ext>
            </a:extLst>
          </p:cNvPr>
          <p:cNvSpPr/>
          <p:nvPr/>
        </p:nvSpPr>
        <p:spPr>
          <a:xfrm>
            <a:off x="4141788" y="432752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87BE5E9-DD81-75F1-7640-0C08CCE8C303}"/>
              </a:ext>
            </a:extLst>
          </p:cNvPr>
          <p:cNvSpPr/>
          <p:nvPr/>
        </p:nvSpPr>
        <p:spPr>
          <a:xfrm>
            <a:off x="4132263" y="4910138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FCA671B-1A19-F0DE-B62F-BB778E26D5F5}"/>
              </a:ext>
            </a:extLst>
          </p:cNvPr>
          <p:cNvSpPr/>
          <p:nvPr/>
        </p:nvSpPr>
        <p:spPr>
          <a:xfrm>
            <a:off x="4087813" y="59261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FA152B9-74CB-EB49-F14C-606EC551A769}"/>
              </a:ext>
            </a:extLst>
          </p:cNvPr>
          <p:cNvSpPr/>
          <p:nvPr/>
        </p:nvSpPr>
        <p:spPr>
          <a:xfrm>
            <a:off x="4279900" y="59261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726DB2D-3B0B-14EB-56FA-6EDCEA4EA86D}"/>
              </a:ext>
            </a:extLst>
          </p:cNvPr>
          <p:cNvSpPr/>
          <p:nvPr/>
        </p:nvSpPr>
        <p:spPr>
          <a:xfrm>
            <a:off x="4741863" y="433705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F55CDB4-CF7F-05FF-011C-9127F6A51386}"/>
              </a:ext>
            </a:extLst>
          </p:cNvPr>
          <p:cNvSpPr/>
          <p:nvPr/>
        </p:nvSpPr>
        <p:spPr>
          <a:xfrm>
            <a:off x="5132388" y="4914900"/>
            <a:ext cx="1222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98027A1-85D1-FF03-4ECC-64E8BE58AB13}"/>
              </a:ext>
            </a:extLst>
          </p:cNvPr>
          <p:cNvSpPr/>
          <p:nvPr/>
        </p:nvSpPr>
        <p:spPr>
          <a:xfrm rot="16200000">
            <a:off x="3724275" y="5497513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EBD0EFA-9476-011F-17F9-1F953066C263}"/>
              </a:ext>
            </a:extLst>
          </p:cNvPr>
          <p:cNvSpPr/>
          <p:nvPr/>
        </p:nvSpPr>
        <p:spPr>
          <a:xfrm rot="16200000">
            <a:off x="4342606" y="529669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8DDCF0B-77F3-6677-3ECB-83B5742B99DE}"/>
              </a:ext>
            </a:extLst>
          </p:cNvPr>
          <p:cNvSpPr/>
          <p:nvPr/>
        </p:nvSpPr>
        <p:spPr>
          <a:xfrm rot="16200000">
            <a:off x="4333875" y="5487988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F97A0D9-5B64-BB9C-6078-A730A58D49EE}"/>
              </a:ext>
            </a:extLst>
          </p:cNvPr>
          <p:cNvSpPr/>
          <p:nvPr/>
        </p:nvSpPr>
        <p:spPr>
          <a:xfrm rot="16200000">
            <a:off x="4952206" y="5287169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3AD6D02-4A48-CBFD-99AC-5300737B1EC2}"/>
              </a:ext>
            </a:extLst>
          </p:cNvPr>
          <p:cNvSpPr/>
          <p:nvPr/>
        </p:nvSpPr>
        <p:spPr>
          <a:xfrm rot="16200000">
            <a:off x="4944269" y="5479256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D4EF103-A6B1-22DC-DECB-BB720372FBDB}"/>
              </a:ext>
            </a:extLst>
          </p:cNvPr>
          <p:cNvSpPr/>
          <p:nvPr/>
        </p:nvSpPr>
        <p:spPr>
          <a:xfrm>
            <a:off x="6907213" y="279082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055391C-23C3-3151-2567-2E6E6B255EA0}"/>
              </a:ext>
            </a:extLst>
          </p:cNvPr>
          <p:cNvSpPr/>
          <p:nvPr/>
        </p:nvSpPr>
        <p:spPr>
          <a:xfrm>
            <a:off x="8067675" y="278130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012EC4-6190-0DBB-0DCA-62B1219623E0}"/>
              </a:ext>
            </a:extLst>
          </p:cNvPr>
          <p:cNvSpPr/>
          <p:nvPr/>
        </p:nvSpPr>
        <p:spPr>
          <a:xfrm>
            <a:off x="8085138" y="3351213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848E72C-F0C9-470C-13FC-37EBD3336BF6}"/>
              </a:ext>
            </a:extLst>
          </p:cNvPr>
          <p:cNvSpPr/>
          <p:nvPr/>
        </p:nvSpPr>
        <p:spPr>
          <a:xfrm>
            <a:off x="7507288" y="41306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086DFD1-1FCB-BB2C-069B-76FE8EE7E646}"/>
              </a:ext>
            </a:extLst>
          </p:cNvPr>
          <p:cNvSpPr/>
          <p:nvPr/>
        </p:nvSpPr>
        <p:spPr>
          <a:xfrm>
            <a:off x="7686675" y="413543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2292FF8-8A5A-4C60-14BC-26A50BE8DA00}"/>
              </a:ext>
            </a:extLst>
          </p:cNvPr>
          <p:cNvSpPr/>
          <p:nvPr/>
        </p:nvSpPr>
        <p:spPr>
          <a:xfrm>
            <a:off x="7866063" y="412591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C080B36-C369-6906-A088-E7ED4FEE8CE4}"/>
              </a:ext>
            </a:extLst>
          </p:cNvPr>
          <p:cNvSpPr/>
          <p:nvPr/>
        </p:nvSpPr>
        <p:spPr>
          <a:xfrm>
            <a:off x="6911975" y="3373438"/>
            <a:ext cx="5286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9CB69B5-C022-B392-97D4-C37A7FD820BD}"/>
              </a:ext>
            </a:extLst>
          </p:cNvPr>
          <p:cNvSpPr/>
          <p:nvPr/>
        </p:nvSpPr>
        <p:spPr>
          <a:xfrm>
            <a:off x="7489825" y="2794000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8BEB7BE-09EF-2FD8-229D-F6A1251446BE}"/>
              </a:ext>
            </a:extLst>
          </p:cNvPr>
          <p:cNvSpPr/>
          <p:nvPr/>
        </p:nvSpPr>
        <p:spPr>
          <a:xfrm>
            <a:off x="7494588" y="33782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E57436E-B1EB-898F-017C-C7262111EE6F}"/>
              </a:ext>
            </a:extLst>
          </p:cNvPr>
          <p:cNvSpPr/>
          <p:nvPr/>
        </p:nvSpPr>
        <p:spPr>
          <a:xfrm>
            <a:off x="8247063" y="2786063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B507608-75A8-B4F7-F3B9-31177C979F24}"/>
              </a:ext>
            </a:extLst>
          </p:cNvPr>
          <p:cNvSpPr/>
          <p:nvPr/>
        </p:nvSpPr>
        <p:spPr>
          <a:xfrm>
            <a:off x="8264525" y="3354388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1FA4BA0-D0B8-93F3-D08C-B53C09272C94}"/>
              </a:ext>
            </a:extLst>
          </p:cNvPr>
          <p:cNvSpPr/>
          <p:nvPr/>
        </p:nvSpPr>
        <p:spPr>
          <a:xfrm rot="16200000">
            <a:off x="7108031" y="3745707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16CAAC2-6B68-9C35-5675-0E2B43624E79}"/>
              </a:ext>
            </a:extLst>
          </p:cNvPr>
          <p:cNvSpPr/>
          <p:nvPr/>
        </p:nvSpPr>
        <p:spPr>
          <a:xfrm rot="16200000">
            <a:off x="7112794" y="3937794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7406A58-0600-60F4-03C5-1C47B14ADD89}"/>
              </a:ext>
            </a:extLst>
          </p:cNvPr>
          <p:cNvSpPr/>
          <p:nvPr/>
        </p:nvSpPr>
        <p:spPr>
          <a:xfrm rot="16200000">
            <a:off x="7705725" y="3749675"/>
            <a:ext cx="122238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7D8F75B-7F2E-77DE-1DC5-C310795ED830}"/>
              </a:ext>
            </a:extLst>
          </p:cNvPr>
          <p:cNvSpPr/>
          <p:nvPr/>
        </p:nvSpPr>
        <p:spPr>
          <a:xfrm>
            <a:off x="6892925" y="44450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88F8AB4-EA3A-79A9-155B-834603860BF2}"/>
              </a:ext>
            </a:extLst>
          </p:cNvPr>
          <p:cNvSpPr/>
          <p:nvPr/>
        </p:nvSpPr>
        <p:spPr>
          <a:xfrm>
            <a:off x="7489825" y="4435475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1B6AC83-4CE1-D78A-3307-7FA4618D012C}"/>
              </a:ext>
            </a:extLst>
          </p:cNvPr>
          <p:cNvSpPr/>
          <p:nvPr/>
        </p:nvSpPr>
        <p:spPr>
          <a:xfrm>
            <a:off x="7494588" y="5030788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47A5778-CE8D-284A-50B8-BFFC8219F480}"/>
              </a:ext>
            </a:extLst>
          </p:cNvPr>
          <p:cNvSpPr/>
          <p:nvPr/>
        </p:nvSpPr>
        <p:spPr>
          <a:xfrm rot="16200000">
            <a:off x="7081044" y="5412582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4DD6D35-B1B4-CD19-E571-B77079562661}"/>
              </a:ext>
            </a:extLst>
          </p:cNvPr>
          <p:cNvSpPr/>
          <p:nvPr/>
        </p:nvSpPr>
        <p:spPr>
          <a:xfrm>
            <a:off x="6902450" y="57848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0318F13-5928-930C-E4D8-A1214642B4A9}"/>
              </a:ext>
            </a:extLst>
          </p:cNvPr>
          <p:cNvSpPr/>
          <p:nvPr/>
        </p:nvSpPr>
        <p:spPr>
          <a:xfrm>
            <a:off x="7081838" y="5789613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83BC4F9-2E8C-8238-37BC-8820B966CC5B}"/>
              </a:ext>
            </a:extLst>
          </p:cNvPr>
          <p:cNvSpPr/>
          <p:nvPr/>
        </p:nvSpPr>
        <p:spPr>
          <a:xfrm>
            <a:off x="7261225" y="57800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98D7134-A219-D962-AD3D-035089C6E465}"/>
              </a:ext>
            </a:extLst>
          </p:cNvPr>
          <p:cNvSpPr/>
          <p:nvPr/>
        </p:nvSpPr>
        <p:spPr>
          <a:xfrm>
            <a:off x="6884988" y="5027613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E360733-DDAD-2008-01C5-20673BB47DD9}"/>
              </a:ext>
            </a:extLst>
          </p:cNvPr>
          <p:cNvSpPr/>
          <p:nvPr/>
        </p:nvSpPr>
        <p:spPr>
          <a:xfrm>
            <a:off x="7677150" y="4435475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324B452-7D80-2DA8-CE33-92FFF79CFBC3}"/>
              </a:ext>
            </a:extLst>
          </p:cNvPr>
          <p:cNvSpPr/>
          <p:nvPr/>
        </p:nvSpPr>
        <p:spPr>
          <a:xfrm>
            <a:off x="7681913" y="5018088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ED628AB-CD28-30C0-8A60-08D8E37E5289}"/>
              </a:ext>
            </a:extLst>
          </p:cNvPr>
          <p:cNvSpPr/>
          <p:nvPr/>
        </p:nvSpPr>
        <p:spPr>
          <a:xfrm>
            <a:off x="8274050" y="5018088"/>
            <a:ext cx="528638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13EB979-CBFF-A803-6E54-423D0149FD4B}"/>
              </a:ext>
            </a:extLst>
          </p:cNvPr>
          <p:cNvSpPr/>
          <p:nvPr/>
        </p:nvSpPr>
        <p:spPr>
          <a:xfrm>
            <a:off x="8291513" y="560070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3A27C17-177F-D9A7-385B-E6925FAB87CB}"/>
              </a:ext>
            </a:extLst>
          </p:cNvPr>
          <p:cNvSpPr/>
          <p:nvPr/>
        </p:nvSpPr>
        <p:spPr>
          <a:xfrm>
            <a:off x="8470900" y="55911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742CDED-E7A5-C470-8D0B-8A5980E0C348}"/>
              </a:ext>
            </a:extLst>
          </p:cNvPr>
          <p:cNvSpPr/>
          <p:nvPr/>
        </p:nvSpPr>
        <p:spPr>
          <a:xfrm>
            <a:off x="8650288" y="55959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E79F620-9C80-5C1C-75D7-718CF6EC635A}"/>
              </a:ext>
            </a:extLst>
          </p:cNvPr>
          <p:cNvSpPr/>
          <p:nvPr/>
        </p:nvSpPr>
        <p:spPr>
          <a:xfrm>
            <a:off x="7691438" y="56054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1BD0E0B-BF7F-10F2-295E-C2C3D0BE268B}"/>
              </a:ext>
            </a:extLst>
          </p:cNvPr>
          <p:cNvSpPr/>
          <p:nvPr/>
        </p:nvSpPr>
        <p:spPr>
          <a:xfrm>
            <a:off x="7883525" y="5610225"/>
            <a:ext cx="123825" cy="1222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0F4E0F0-C651-AF30-20D7-6DADD671C862}"/>
              </a:ext>
            </a:extLst>
          </p:cNvPr>
          <p:cNvSpPr/>
          <p:nvPr/>
        </p:nvSpPr>
        <p:spPr>
          <a:xfrm>
            <a:off x="8062913" y="5614988"/>
            <a:ext cx="123825" cy="1222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77049F7-72FB-3ECC-EB4D-6A74A2AC9156}"/>
              </a:ext>
            </a:extLst>
          </p:cNvPr>
          <p:cNvSpPr/>
          <p:nvPr/>
        </p:nvSpPr>
        <p:spPr>
          <a:xfrm>
            <a:off x="8278813" y="4445000"/>
            <a:ext cx="528637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68475F5-D88E-0447-9534-6807B9D77250}"/>
              </a:ext>
            </a:extLst>
          </p:cNvPr>
          <p:cNvSpPr/>
          <p:nvPr/>
        </p:nvSpPr>
        <p:spPr>
          <a:xfrm>
            <a:off x="6897688" y="9525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5C7F8C2-E72B-CAA3-9097-CFBC259A2AED}"/>
              </a:ext>
            </a:extLst>
          </p:cNvPr>
          <p:cNvSpPr/>
          <p:nvPr/>
        </p:nvSpPr>
        <p:spPr>
          <a:xfrm>
            <a:off x="8112125" y="1535113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FBF3F25-2386-E82F-B446-006B6B2B70D3}"/>
              </a:ext>
            </a:extLst>
          </p:cNvPr>
          <p:cNvSpPr/>
          <p:nvPr/>
        </p:nvSpPr>
        <p:spPr>
          <a:xfrm>
            <a:off x="8305800" y="1525588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115C57E-B0EF-61C8-53AD-886EC2DE07F6}"/>
              </a:ext>
            </a:extLst>
          </p:cNvPr>
          <p:cNvSpPr/>
          <p:nvPr/>
        </p:nvSpPr>
        <p:spPr>
          <a:xfrm rot="16200000">
            <a:off x="7086600" y="1920875"/>
            <a:ext cx="122238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487225B-9320-00C3-196A-76DE842103CE}"/>
              </a:ext>
            </a:extLst>
          </p:cNvPr>
          <p:cNvSpPr/>
          <p:nvPr/>
        </p:nvSpPr>
        <p:spPr>
          <a:xfrm>
            <a:off x="6892925" y="25288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1EC5946-27CC-6FEA-36C2-EA3189F52B1E}"/>
              </a:ext>
            </a:extLst>
          </p:cNvPr>
          <p:cNvSpPr/>
          <p:nvPr/>
        </p:nvSpPr>
        <p:spPr>
          <a:xfrm>
            <a:off x="7072313" y="25288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3C62446-1B63-FB87-9C39-35D04021909C}"/>
              </a:ext>
            </a:extLst>
          </p:cNvPr>
          <p:cNvSpPr/>
          <p:nvPr/>
        </p:nvSpPr>
        <p:spPr>
          <a:xfrm>
            <a:off x="7251700" y="25288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5377736-EA75-FF96-5E9E-08FF3288A65C}"/>
              </a:ext>
            </a:extLst>
          </p:cNvPr>
          <p:cNvSpPr/>
          <p:nvPr/>
        </p:nvSpPr>
        <p:spPr>
          <a:xfrm>
            <a:off x="6888163" y="153511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657C03D-5493-00D2-D767-43CFB5625302}"/>
              </a:ext>
            </a:extLst>
          </p:cNvPr>
          <p:cNvSpPr/>
          <p:nvPr/>
        </p:nvSpPr>
        <p:spPr>
          <a:xfrm>
            <a:off x="7494588" y="9429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A34C47E-5363-60FC-681D-A886AF0F4BC3}"/>
              </a:ext>
            </a:extLst>
          </p:cNvPr>
          <p:cNvSpPr/>
          <p:nvPr/>
        </p:nvSpPr>
        <p:spPr>
          <a:xfrm>
            <a:off x="7485063" y="1525588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6FC0DF9-68BE-55D7-CFF0-24A1B5101C86}"/>
              </a:ext>
            </a:extLst>
          </p:cNvPr>
          <p:cNvSpPr/>
          <p:nvPr/>
        </p:nvSpPr>
        <p:spPr>
          <a:xfrm>
            <a:off x="7440613" y="25415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BEB4692-E046-61C3-7C6D-20B4FF303D55}"/>
              </a:ext>
            </a:extLst>
          </p:cNvPr>
          <p:cNvSpPr/>
          <p:nvPr/>
        </p:nvSpPr>
        <p:spPr>
          <a:xfrm>
            <a:off x="7632700" y="254158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E082E5CC-D0F8-E5AD-E6E7-781996E06045}"/>
              </a:ext>
            </a:extLst>
          </p:cNvPr>
          <p:cNvSpPr/>
          <p:nvPr/>
        </p:nvSpPr>
        <p:spPr>
          <a:xfrm>
            <a:off x="8094663" y="9525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A101AF4-60A2-6E6B-4AA5-4AC303C1D84D}"/>
              </a:ext>
            </a:extLst>
          </p:cNvPr>
          <p:cNvSpPr/>
          <p:nvPr/>
        </p:nvSpPr>
        <p:spPr>
          <a:xfrm>
            <a:off x="8485188" y="1530350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5CD31F2-63D5-966D-9B48-8EFA85FB297C}"/>
              </a:ext>
            </a:extLst>
          </p:cNvPr>
          <p:cNvSpPr/>
          <p:nvPr/>
        </p:nvSpPr>
        <p:spPr>
          <a:xfrm rot="16200000">
            <a:off x="7077075" y="2112963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B4880F90-FCC5-6945-4AC0-0446C7E3CFF4}"/>
              </a:ext>
            </a:extLst>
          </p:cNvPr>
          <p:cNvSpPr/>
          <p:nvPr/>
        </p:nvSpPr>
        <p:spPr>
          <a:xfrm rot="16200000">
            <a:off x="7695406" y="191214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AEF7092-8690-00EE-EACC-F971BEC72935}"/>
              </a:ext>
            </a:extLst>
          </p:cNvPr>
          <p:cNvSpPr/>
          <p:nvPr/>
        </p:nvSpPr>
        <p:spPr>
          <a:xfrm rot="16200000">
            <a:off x="7686675" y="2103438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184C691-598C-9B30-D718-22A87FD9F9CF}"/>
              </a:ext>
            </a:extLst>
          </p:cNvPr>
          <p:cNvSpPr/>
          <p:nvPr/>
        </p:nvSpPr>
        <p:spPr>
          <a:xfrm>
            <a:off x="3562350" y="275431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D7B41BEE-B1EA-5396-1520-5BD2E513CEE1}"/>
              </a:ext>
            </a:extLst>
          </p:cNvPr>
          <p:cNvSpPr/>
          <p:nvPr/>
        </p:nvSpPr>
        <p:spPr>
          <a:xfrm>
            <a:off x="4751388" y="2744788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743A87A-5BE3-9D16-9065-9226C484FEAB}"/>
              </a:ext>
            </a:extLst>
          </p:cNvPr>
          <p:cNvSpPr/>
          <p:nvPr/>
        </p:nvSpPr>
        <p:spPr>
          <a:xfrm>
            <a:off x="4741863" y="3314700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B4B459C-1596-B681-187E-7CD572B41CFA}"/>
              </a:ext>
            </a:extLst>
          </p:cNvPr>
          <p:cNvSpPr/>
          <p:nvPr/>
        </p:nvSpPr>
        <p:spPr>
          <a:xfrm>
            <a:off x="4164013" y="4094163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9F0931A-DE06-32F0-E7CE-DEBD82D45792}"/>
              </a:ext>
            </a:extLst>
          </p:cNvPr>
          <p:cNvSpPr/>
          <p:nvPr/>
        </p:nvSpPr>
        <p:spPr>
          <a:xfrm>
            <a:off x="4343400" y="4098925"/>
            <a:ext cx="122238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90FEEF8-AECB-DEBC-D306-B61C7BABC998}"/>
              </a:ext>
            </a:extLst>
          </p:cNvPr>
          <p:cNvSpPr/>
          <p:nvPr/>
        </p:nvSpPr>
        <p:spPr>
          <a:xfrm>
            <a:off x="4522788" y="4103688"/>
            <a:ext cx="122237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D46DE37-872F-D68D-1447-B8544E0A5EFB}"/>
              </a:ext>
            </a:extLst>
          </p:cNvPr>
          <p:cNvSpPr/>
          <p:nvPr/>
        </p:nvSpPr>
        <p:spPr>
          <a:xfrm>
            <a:off x="3567113" y="333692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0FE6F23-9FB2-61FB-2D1A-337232F233B8}"/>
              </a:ext>
            </a:extLst>
          </p:cNvPr>
          <p:cNvSpPr/>
          <p:nvPr/>
        </p:nvSpPr>
        <p:spPr>
          <a:xfrm>
            <a:off x="4144963" y="275907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6A9E1E1B-BD36-8C65-EA70-1772BB3B57CF}"/>
              </a:ext>
            </a:extLst>
          </p:cNvPr>
          <p:cNvSpPr/>
          <p:nvPr/>
        </p:nvSpPr>
        <p:spPr>
          <a:xfrm>
            <a:off x="4149725" y="3341688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BF092039-405D-C004-14DE-8FE4E1662D09}"/>
              </a:ext>
            </a:extLst>
          </p:cNvPr>
          <p:cNvSpPr/>
          <p:nvPr/>
        </p:nvSpPr>
        <p:spPr>
          <a:xfrm>
            <a:off x="4930775" y="2749550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57B7DDB-78C4-47B6-20A3-B618C00E5555}"/>
              </a:ext>
            </a:extLst>
          </p:cNvPr>
          <p:cNvSpPr/>
          <p:nvPr/>
        </p:nvSpPr>
        <p:spPr>
          <a:xfrm>
            <a:off x="4921250" y="3319463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94FAE260-020C-CE66-9831-569C4F4D1D27}"/>
              </a:ext>
            </a:extLst>
          </p:cNvPr>
          <p:cNvSpPr/>
          <p:nvPr/>
        </p:nvSpPr>
        <p:spPr>
          <a:xfrm rot="16200000">
            <a:off x="3764756" y="370919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A1835D32-A621-B9A1-43A8-3898180A8F52}"/>
              </a:ext>
            </a:extLst>
          </p:cNvPr>
          <p:cNvSpPr/>
          <p:nvPr/>
        </p:nvSpPr>
        <p:spPr>
          <a:xfrm rot="16200000">
            <a:off x="3769519" y="39012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220D08D-9847-323F-D753-075588955112}"/>
              </a:ext>
            </a:extLst>
          </p:cNvPr>
          <p:cNvSpPr/>
          <p:nvPr/>
        </p:nvSpPr>
        <p:spPr>
          <a:xfrm rot="16200000">
            <a:off x="4360863" y="3713163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634483-3508-8F8B-9DDA-366A8591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424863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Match each algebraic expression with the corresponding model</a:t>
            </a:r>
          </a:p>
        </p:txBody>
      </p:sp>
      <p:graphicFrame>
        <p:nvGraphicFramePr>
          <p:cNvPr id="25709" name="Object 2">
            <a:extLst>
              <a:ext uri="{FF2B5EF4-FFF2-40B4-BE49-F238E27FC236}">
                <a16:creationId xmlns:a16="http://schemas.microsoft.com/office/drawing/2014/main" id="{C3F28750-36E0-589C-1FB4-8D65F96AE6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463" y="1106488"/>
          <a:ext cx="18415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76300" imgH="228600" progId="Equation.DSMT4">
                  <p:embed/>
                </p:oleObj>
              </mc:Choice>
              <mc:Fallback>
                <p:oleObj name="Equation" r:id="rId15" imgW="876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1106488"/>
                        <a:ext cx="184150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>
            <a:extLst>
              <a:ext uri="{FF2B5EF4-FFF2-40B4-BE49-F238E27FC236}">
                <a16:creationId xmlns:a16="http://schemas.microsoft.com/office/drawing/2014/main" id="{E307ECDE-284E-4C1E-0558-A8B50DECD7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863" y="2333625"/>
          <a:ext cx="21082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02865" imgH="228501" progId="Equation.DSMT4">
                  <p:embed/>
                </p:oleObj>
              </mc:Choice>
              <mc:Fallback>
                <p:oleObj name="Equation" r:id="rId17" imgW="1002865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3" y="2333625"/>
                        <a:ext cx="21082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4B9D35B-F95E-F44A-7747-5F5FE1A4F4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" y="3629025"/>
          <a:ext cx="20812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90600" imgH="228600" progId="Equation.DSMT4">
                  <p:embed/>
                </p:oleObj>
              </mc:Choice>
              <mc:Fallback>
                <p:oleObj name="Equation" r:id="rId19" imgW="9906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3629025"/>
                        <a:ext cx="2081213" cy="4810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59999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2CA48E8F-7896-F53F-FBDB-729E762D4E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088" y="5072063"/>
          <a:ext cx="22955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91726" imgH="228501" progId="Equation.DSMT4">
                  <p:embed/>
                </p:oleObj>
              </mc:Choice>
              <mc:Fallback>
                <p:oleObj name="Equation" r:id="rId21" imgW="1091726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8" y="5072063"/>
                        <a:ext cx="2295525" cy="4810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7842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12">
            <a:extLst>
              <a:ext uri="{FF2B5EF4-FFF2-40B4-BE49-F238E27FC236}">
                <a16:creationId xmlns:a16="http://schemas.microsoft.com/office/drawing/2014/main" id="{D961233C-4817-75BA-4E15-F14EFE02F7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525" y="1096963"/>
          <a:ext cx="18415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76300" imgH="228600" progId="Equation.DSMT4">
                  <p:embed/>
                </p:oleObj>
              </mc:Choice>
              <mc:Fallback>
                <p:oleObj name="Equation" r:id="rId23" imgW="876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096963"/>
                        <a:ext cx="184150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14" name="Object 13">
            <a:extLst>
              <a:ext uri="{FF2B5EF4-FFF2-40B4-BE49-F238E27FC236}">
                <a16:creationId xmlns:a16="http://schemas.microsoft.com/office/drawing/2014/main" id="{BC9EDEB8-BAA2-AEF2-FA51-15EB1C8D9B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863" y="2333625"/>
          <a:ext cx="21082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865" imgH="228501" progId="Equation.DSMT4">
                  <p:embed/>
                </p:oleObj>
              </mc:Choice>
              <mc:Fallback>
                <p:oleObj name="Equation" r:id="rId24" imgW="1002865" imgH="22850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3" y="2333625"/>
                        <a:ext cx="21082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15" name="Object 14">
            <a:extLst>
              <a:ext uri="{FF2B5EF4-FFF2-40B4-BE49-F238E27FC236}">
                <a16:creationId xmlns:a16="http://schemas.microsoft.com/office/drawing/2014/main" id="{40E25BDD-3F9D-7019-FE95-8D5484490C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" y="3629025"/>
          <a:ext cx="20812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90600" imgH="228600" progId="Equation.DSMT4">
                  <p:embed/>
                </p:oleObj>
              </mc:Choice>
              <mc:Fallback>
                <p:oleObj name="Equation" r:id="rId26" imgW="9906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3629025"/>
                        <a:ext cx="2081213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16" name="Object 15">
            <a:extLst>
              <a:ext uri="{FF2B5EF4-FFF2-40B4-BE49-F238E27FC236}">
                <a16:creationId xmlns:a16="http://schemas.microsoft.com/office/drawing/2014/main" id="{6480CCA4-6977-45AA-08FE-5D2621CAE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913" y="5072063"/>
          <a:ext cx="229393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91726" imgH="228501" progId="Equation.DSMT4">
                  <p:embed/>
                </p:oleObj>
              </mc:Choice>
              <mc:Fallback>
                <p:oleObj name="Equation" r:id="rId28" imgW="1091726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3" y="5072063"/>
                        <a:ext cx="2293937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17" name="TextBox 128">
            <a:extLst>
              <a:ext uri="{FF2B5EF4-FFF2-40B4-BE49-F238E27FC236}">
                <a16:creationId xmlns:a16="http://schemas.microsoft.com/office/drawing/2014/main" id="{7C01BF42-4D99-F95F-551D-688569E7A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581775"/>
            <a:ext cx="5076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2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0.35 0.7157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3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0.72934 0.496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58" y="2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6 L 0.70434 -0.04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08" y="-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29618 -0.26482 C 0.31024 -0.25278 0.32725 -0.30602 0.34913 -0.30602 C 0.37413 -0.30602 0.67621 -0.5507 0.69028 -0.56273 L 0.34913 -0.53542 " pathEditMode="relative" rAng="0" ptsTypes="FffFF">
                                      <p:cBhvr>
                                        <p:cTn id="3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14" y="-2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ISPRING_ULTRA_SCORM_SLIDE_COUNT" val="10"/>
  <p:tag name="ISPRING_ULTRA_SCORM_DURATION" val="3600"/>
  <p:tag name="ISPRING_ULTRA_SCORM_QUIZ_NUMBER" val="0"/>
  <p:tag name="GENSWF_OUTPUT_FILE_NAME" val="m9pch51"/>
  <p:tag name="ISPRING_RESOURCE_PATHS_HASH_2" val="f4b8700b5fdb8e63644f994711099a4aee9243"/>
  <p:tag name="ISPRING_ULTRA_SCORM_COURSE_ID" val="88D942B8-5C2F-4D25-9B2C-C3BAA58C0830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5.1 Modelling Polynomials"/>
  <p:tag name="ISPRING_RESOURCE_PATHS_HASH_PRESENTER" val="9b39295680d9915bb0fb2feafbafae33d50dab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417</TotalTime>
  <Words>499</Words>
  <Application>Microsoft Office PowerPoint</Application>
  <PresentationFormat>On-screen Show (4:3)</PresentationFormat>
  <Paragraphs>91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Math 9 Section 5.1  Modelling Polynomials</vt:lpstr>
      <vt:lpstr>Polynomials</vt:lpstr>
      <vt:lpstr>II) Degrees, Coefficient, Constants</vt:lpstr>
      <vt:lpstr>Ex: name the degree, coefficients and Constants of each term</vt:lpstr>
      <vt:lpstr>III) Naming Polynomials</vt:lpstr>
      <vt:lpstr>Iv) Drawing Polynomials</vt:lpstr>
      <vt:lpstr>Ex: Indicate the polynomial expression for each diagram:</vt:lpstr>
      <vt:lpstr>v) Zero Pairs</vt:lpstr>
      <vt:lpstr>Ex: Match each algebraic expression with the corresponding model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 Modelling Polynomials</dc:title>
  <dc:creator>danny young</dc:creator>
  <cp:lastModifiedBy>Danny Young</cp:lastModifiedBy>
  <cp:revision>28</cp:revision>
  <dcterms:created xsi:type="dcterms:W3CDTF">2011-01-04T19:05:58Z</dcterms:created>
  <dcterms:modified xsi:type="dcterms:W3CDTF">2026-01-23T03:02:50Z</dcterms:modified>
</cp:coreProperties>
</file>